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1883" r:id="rId2"/>
    <p:sldId id="339" r:id="rId3"/>
    <p:sldId id="350" r:id="rId4"/>
    <p:sldId id="1884" r:id="rId5"/>
    <p:sldId id="1885" r:id="rId6"/>
    <p:sldId id="1893" r:id="rId7"/>
    <p:sldId id="299" r:id="rId8"/>
    <p:sldId id="334" r:id="rId9"/>
    <p:sldId id="1887" r:id="rId10"/>
    <p:sldId id="1890" r:id="rId11"/>
    <p:sldId id="1898" r:id="rId12"/>
    <p:sldId id="344" r:id="rId13"/>
    <p:sldId id="274" r:id="rId14"/>
    <p:sldId id="1892" r:id="rId15"/>
    <p:sldId id="340" r:id="rId16"/>
    <p:sldId id="358" r:id="rId17"/>
    <p:sldId id="1894" r:id="rId18"/>
    <p:sldId id="1888" r:id="rId19"/>
    <p:sldId id="1897" r:id="rId20"/>
    <p:sldId id="357" r:id="rId21"/>
    <p:sldId id="1889" r:id="rId22"/>
    <p:sldId id="1895" r:id="rId23"/>
    <p:sldId id="355" r:id="rId24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733" userDrawn="1">
          <p15:clr>
            <a:srgbClr val="A4A3A4"/>
          </p15:clr>
        </p15:guide>
        <p15:guide id="3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0303"/>
    <a:srgbClr val="15434E"/>
    <a:srgbClr val="FF6600"/>
    <a:srgbClr val="FFFFFF"/>
    <a:srgbClr val="961C00"/>
    <a:srgbClr val="C3D69B"/>
    <a:srgbClr val="CA8D7F"/>
    <a:srgbClr val="E8E8E6"/>
    <a:srgbClr val="0070C0"/>
    <a:srgbClr val="01C5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6340" autoAdjust="0"/>
  </p:normalViewPr>
  <p:slideViewPr>
    <p:cSldViewPr snapToGrid="0">
      <p:cViewPr varScale="1">
        <p:scale>
          <a:sx n="107" d="100"/>
          <a:sy n="107" d="100"/>
        </p:scale>
        <p:origin x="864" y="102"/>
      </p:cViewPr>
      <p:guideLst>
        <p:guide orient="horz" pos="414"/>
        <p:guide pos="73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780667658055119"/>
          <c:y val="8.8253615198744407E-3"/>
          <c:w val="0.50376956373973758"/>
          <c:h val="0.69246374551478562"/>
        </c:manualLayout>
      </c:layout>
      <c:doughnut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spPr>
            <a:solidFill>
              <a:srgbClr val="FF6600"/>
            </a:solidFill>
          </c:spPr>
          <c:dPt>
            <c:idx val="0"/>
            <c:bubble3D val="0"/>
            <c:spPr>
              <a:solidFill>
                <a:srgbClr val="73030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13-4E38-AB36-8639BCCC9981}"/>
              </c:ext>
            </c:extLst>
          </c:dPt>
          <c:dPt>
            <c:idx val="1"/>
            <c:bubble3D val="0"/>
            <c:spPr>
              <a:solidFill>
                <a:srgbClr val="730303">
                  <a:alpha val="5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13-4E38-AB36-8639BCCC9981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B13-4E38-AB36-8639BCCC9981}"/>
              </c:ext>
            </c:extLst>
          </c:dPt>
          <c:dPt>
            <c:idx val="3"/>
            <c:bubble3D val="0"/>
            <c:spPr>
              <a:solidFill>
                <a:srgbClr val="FF6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B13-4E38-AB36-8639BCCC9981}"/>
              </c:ext>
            </c:extLst>
          </c:dPt>
          <c:dLbls>
            <c:dLbl>
              <c:idx val="0"/>
              <c:layout>
                <c:manualLayout>
                  <c:x val="0.18632872206377954"/>
                  <c:y val="-2.666829205139116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444890524708839"/>
                      <c:h val="0.2351375308511167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B13-4E38-AB36-8639BCCC9981}"/>
                </c:ext>
              </c:extLst>
            </c:dLbl>
            <c:dLbl>
              <c:idx val="1"/>
              <c:layout>
                <c:manualLayout>
                  <c:x val="9.6784409069935629E-2"/>
                  <c:y val="0.34376833863749945"/>
                </c:manualLayout>
              </c:layout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n-US" sz="1600" b="0" i="0" u="none" strike="noStrike" kern="1200" baseline="0">
                      <a:solidFill>
                        <a:srgbClr val="575756"/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defRPr>
                  </a:pPr>
                  <a:endParaRPr lang="it-IT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47239081093750313"/>
                      <c:h val="0.308335835965961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B13-4E38-AB36-8639BCCC9981}"/>
                </c:ext>
              </c:extLst>
            </c:dLbl>
            <c:dLbl>
              <c:idx val="2"/>
              <c:layout>
                <c:manualLayout>
                  <c:x val="-0.20058321419532935"/>
                  <c:y val="-1.144291185462587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664848604573901"/>
                      <c:h val="0.342251095397756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B13-4E38-AB36-8639BCCC9981}"/>
                </c:ext>
              </c:extLst>
            </c:dLbl>
            <c:dLbl>
              <c:idx val="3"/>
              <c:layout>
                <c:manualLayout>
                  <c:x val="-0.16350192691983814"/>
                  <c:y val="-0.1128790309248422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0466096167694895"/>
                      <c:h val="0.333637701776773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B13-4E38-AB36-8639BCCC9981}"/>
                </c:ext>
              </c:extLst>
            </c:dLbl>
            <c:numFmt formatCode="#,##0\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600" b="0" i="0" u="none" strike="noStrike" kern="1200" baseline="0">
                    <a:solidFill>
                      <a:srgbClr val="575756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Foglio1!$A$2:$A$4</c:f>
              <c:strCache>
                <c:ptCount val="3"/>
                <c:pt idx="0">
                  <c:v>Sì, l’ho già intrapreso</c:v>
                </c:pt>
                <c:pt idx="1">
                  <c:v>Sì, ho avvertito la necessità, ma non l’ho ancora intrapreso</c:v>
                </c:pt>
                <c:pt idx="2">
                  <c:v>No, non ne ho mai avvertito la necessità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25</c:v>
                </c:pt>
                <c:pt idx="1">
                  <c:v>27</c:v>
                </c:pt>
                <c:pt idx="2" formatCode="0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B13-4E38-AB36-8639BCCC99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2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54916343485061"/>
          <c:y val="4.2504932512892793E-2"/>
          <c:w val="0.45447465538469062"/>
          <c:h val="0.909213168495009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730303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7303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ABC-435C-B96B-49A49A0DE36B}"/>
              </c:ext>
            </c:extLst>
          </c:dPt>
          <c:dPt>
            <c:idx val="6"/>
            <c:invertIfNegative val="0"/>
            <c:bubble3D val="0"/>
            <c:spPr>
              <a:solidFill>
                <a:srgbClr val="7303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ABC-435C-B96B-49A49A0DE36B}"/>
              </c:ext>
            </c:extLst>
          </c:dPt>
          <c:dPt>
            <c:idx val="7"/>
            <c:invertIfNegative val="0"/>
            <c:bubble3D val="0"/>
            <c:spPr>
              <a:solidFill>
                <a:srgbClr val="7303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ABC-435C-B96B-49A49A0DE36B}"/>
              </c:ext>
            </c:extLst>
          </c:dPt>
          <c:dPt>
            <c:idx val="8"/>
            <c:invertIfNegative val="0"/>
            <c:bubble3D val="0"/>
            <c:spPr>
              <a:solidFill>
                <a:srgbClr val="7303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ABC-435C-B96B-49A49A0DE36B}"/>
              </c:ext>
            </c:extLst>
          </c:dPt>
          <c:dLbls>
            <c:dLbl>
              <c:idx val="0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 Light" panose="020F0502020204030203" pitchFamily="34" charset="0"/>
                      <a:ea typeface="Lato Light" panose="020F0502020204030203" pitchFamily="34" charset="0"/>
                      <a:cs typeface="Lato Light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7ABC-435C-B96B-49A49A0DE36B}"/>
                </c:ext>
              </c:extLst>
            </c:dLbl>
            <c:dLbl>
              <c:idx val="1"/>
              <c:layout>
                <c:manualLayout>
                  <c:x val="0"/>
                  <c:y val="6.2871162631361315E-3"/>
                </c:manualLayout>
              </c:layout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 Light" panose="020F0502020204030203" pitchFamily="34" charset="0"/>
                      <a:ea typeface="Lato Light" panose="020F0502020204030203" pitchFamily="34" charset="0"/>
                      <a:cs typeface="Lato Light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ABC-435C-B96B-49A49A0DE36B}"/>
                </c:ext>
              </c:extLst>
            </c:dLbl>
            <c:dLbl>
              <c:idx val="2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 Light" panose="020F0502020204030203" pitchFamily="34" charset="0"/>
                      <a:ea typeface="Lato Light" panose="020F0502020204030203" pitchFamily="34" charset="0"/>
                      <a:cs typeface="Lato Light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7ABC-435C-B96B-49A49A0DE36B}"/>
                </c:ext>
              </c:extLst>
            </c:dLbl>
            <c:dLbl>
              <c:idx val="3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 Light" panose="020F0502020204030203" pitchFamily="34" charset="0"/>
                      <a:ea typeface="Lato Light" panose="020F0502020204030203" pitchFamily="34" charset="0"/>
                      <a:cs typeface="Lato Light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7ABC-435C-B96B-49A49A0DE36B}"/>
                </c:ext>
              </c:extLst>
            </c:dLbl>
            <c:dLbl>
              <c:idx val="5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 Light" panose="020F0502020204030203" pitchFamily="34" charset="0"/>
                      <a:ea typeface="Lato Light" panose="020F0502020204030203" pitchFamily="34" charset="0"/>
                      <a:cs typeface="Lato Light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ABC-435C-B96B-49A49A0DE36B}"/>
                </c:ext>
              </c:extLst>
            </c:dLbl>
            <c:dLbl>
              <c:idx val="6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 rtl="0"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 Light" panose="020F0502020204030203" pitchFamily="34" charset="0"/>
                      <a:ea typeface="Lato Light" panose="020F0502020204030203" pitchFamily="34" charset="0"/>
                      <a:cs typeface="Lato Light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ABC-435C-B96B-49A49A0DE36B}"/>
                </c:ext>
              </c:extLst>
            </c:dLbl>
            <c:dLbl>
              <c:idx val="7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 rtl="0"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 Light" panose="020F0502020204030203" pitchFamily="34" charset="0"/>
                      <a:ea typeface="Lato Light" panose="020F0502020204030203" pitchFamily="34" charset="0"/>
                      <a:cs typeface="Lato Light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7ABC-435C-B96B-49A49A0DE36B}"/>
                </c:ext>
              </c:extLst>
            </c:dLbl>
            <c:dLbl>
              <c:idx val="8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 rtl="0"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 Light" panose="020F0502020204030203" pitchFamily="34" charset="0"/>
                      <a:ea typeface="Lato Light" panose="020F0502020204030203" pitchFamily="34" charset="0"/>
                      <a:cs typeface="Lato Light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7ABC-435C-B96B-49A49A0DE36B}"/>
                </c:ext>
              </c:extLst>
            </c:dLbl>
            <c:numFmt formatCode="#,##0\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Foglio1!$A$2:$A$6</c:f>
              <c:strCache>
                <c:ptCount val="4"/>
                <c:pt idx="0">
                  <c:v>Quando penso di aver perso l'occasione di guadagnare in passato</c:v>
                </c:pt>
                <c:pt idx="1">
                  <c:v>Quando vedo opportunità di investimento di cui parlano i miei amici/conoscenti</c:v>
                </c:pt>
                <c:pt idx="2">
                  <c:v>Quando i media parlano di trend (es. Bitcoin, Al, mercati in crescita)</c:v>
                </c:pt>
                <c:pt idx="3">
                  <c:v>Quando sui social vedo influencer/creator che raccontano guadagni o successi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4"/>
                <c:pt idx="0">
                  <c:v>53.3</c:v>
                </c:pt>
                <c:pt idx="1">
                  <c:v>23</c:v>
                </c:pt>
                <c:pt idx="2">
                  <c:v>22.1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ABC-435C-B96B-49A49A0DE36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89238552"/>
        <c:axId val="489233512"/>
      </c:barChart>
      <c:catAx>
        <c:axId val="4892385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700" b="0" i="0" u="none" strike="noStrike" kern="1200" baseline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it-IT"/>
          </a:p>
        </c:txPr>
        <c:crossAx val="489233512"/>
        <c:crosses val="autoZero"/>
        <c:auto val="1"/>
        <c:lblAlgn val="ctr"/>
        <c:lblOffset val="100"/>
        <c:noMultiLvlLbl val="0"/>
      </c:catAx>
      <c:valAx>
        <c:axId val="489233512"/>
        <c:scaling>
          <c:orientation val="minMax"/>
          <c:max val="70"/>
        </c:scaling>
        <c:delete val="1"/>
        <c:axPos val="t"/>
        <c:numFmt formatCode="General" sourceLinked="1"/>
        <c:majorTickMark val="out"/>
        <c:minorTickMark val="none"/>
        <c:tickLblPos val="nextTo"/>
        <c:crossAx val="48923855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081379815470037"/>
          <c:y val="1.4485570255586038E-2"/>
          <c:w val="0.45081267861459179"/>
          <c:h val="0.61469784579668407"/>
        </c:manualLayout>
      </c:layout>
      <c:barChart>
        <c:barDir val="bar"/>
        <c:grouping val="clustered"/>
        <c:varyColors val="0"/>
        <c:ser>
          <c:idx val="2"/>
          <c:order val="0"/>
          <c:spPr>
            <a:solidFill>
              <a:srgbClr val="73030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9956532326721386E-3"/>
                  <c:y val="-8.04753903088113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701-4353-8906-BD960033F21F}"/>
                </c:ext>
              </c:extLst>
            </c:dLbl>
            <c:numFmt formatCode="#,##0\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730303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Foglio1!$A$2:$A$6</c:f>
              <c:strCache>
                <c:ptCount val="5"/>
                <c:pt idx="0">
                  <c:v>Abbigliamento / calzature</c:v>
                </c:pt>
                <c:pt idx="1">
                  <c:v>Vacanze</c:v>
                </c:pt>
                <c:pt idx="2">
                  <c:v>Beni di lusso</c:v>
                </c:pt>
                <c:pt idx="3">
                  <c:v>Cene / pasti fuori casa / uscite serali</c:v>
                </c:pt>
                <c:pt idx="4">
                  <c:v>Weekend</c:v>
                </c:pt>
              </c:strCache>
            </c:strRef>
          </c:cat>
          <c:val>
            <c:numRef>
              <c:f>Foglio1!$D$2:$D$6</c:f>
              <c:numCache>
                <c:formatCode>General</c:formatCode>
                <c:ptCount val="5"/>
                <c:pt idx="0">
                  <c:v>38.5</c:v>
                </c:pt>
                <c:pt idx="1">
                  <c:v>37.9</c:v>
                </c:pt>
                <c:pt idx="2">
                  <c:v>37.1</c:v>
                </c:pt>
                <c:pt idx="3">
                  <c:v>35.5</c:v>
                </c:pt>
                <c:pt idx="4">
                  <c:v>32.799999999999997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5701-4353-8906-BD960033F21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89238552"/>
        <c:axId val="489233512"/>
      </c:barChart>
      <c:catAx>
        <c:axId val="4892385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pPr>
            <a:endParaRPr lang="it-IT"/>
          </a:p>
        </c:txPr>
        <c:crossAx val="489233512"/>
        <c:crosses val="autoZero"/>
        <c:auto val="1"/>
        <c:lblAlgn val="ctr"/>
        <c:lblOffset val="100"/>
        <c:noMultiLvlLbl val="0"/>
      </c:catAx>
      <c:valAx>
        <c:axId val="489233512"/>
        <c:scaling>
          <c:orientation val="minMax"/>
          <c:max val="70"/>
        </c:scaling>
        <c:delete val="1"/>
        <c:axPos val="t"/>
        <c:numFmt formatCode="General" sourceLinked="1"/>
        <c:majorTickMark val="out"/>
        <c:minorTickMark val="none"/>
        <c:tickLblPos val="nextTo"/>
        <c:crossAx val="48923855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786003694107963"/>
          <c:y val="5.6263485134176415E-3"/>
          <c:w val="0.45081267861459179"/>
          <c:h val="0.88119237517513982"/>
        </c:manualLayout>
      </c:layout>
      <c:barChart>
        <c:barDir val="bar"/>
        <c:grouping val="clustered"/>
        <c:varyColors val="0"/>
        <c:ser>
          <c:idx val="2"/>
          <c:order val="0"/>
          <c:spPr>
            <a:solidFill>
              <a:srgbClr val="73030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9956532326721386E-3"/>
                  <c:y val="-8.04753903088113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CC-4607-B254-FA5392E05157}"/>
                </c:ext>
              </c:extLst>
            </c:dLbl>
            <c:numFmt formatCode="#,##0\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961C00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Foglio1!$A$2:$A$6</c:f>
              <c:strCache>
                <c:ptCount val="5"/>
                <c:pt idx="0">
                  <c:v>Abbigliamento / calzature</c:v>
                </c:pt>
                <c:pt idx="1">
                  <c:v>Vacanze</c:v>
                </c:pt>
                <c:pt idx="2">
                  <c:v>Cultura </c:v>
                </c:pt>
                <c:pt idx="3">
                  <c:v>Prodotti tecnologici /informatici</c:v>
                </c:pt>
                <c:pt idx="4">
                  <c:v>Prodotti per la cura del viso/corpo 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28</c:v>
                </c:pt>
                <c:pt idx="1">
                  <c:v>28</c:v>
                </c:pt>
                <c:pt idx="2">
                  <c:v>26</c:v>
                </c:pt>
                <c:pt idx="3">
                  <c:v>24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CC-4607-B254-FA5392E0515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89238552"/>
        <c:axId val="489233512"/>
      </c:barChart>
      <c:catAx>
        <c:axId val="4892385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pPr>
            <a:endParaRPr lang="it-IT"/>
          </a:p>
        </c:txPr>
        <c:crossAx val="489233512"/>
        <c:crosses val="autoZero"/>
        <c:auto val="1"/>
        <c:lblAlgn val="ctr"/>
        <c:lblOffset val="100"/>
        <c:noMultiLvlLbl val="0"/>
      </c:catAx>
      <c:valAx>
        <c:axId val="489233512"/>
        <c:scaling>
          <c:orientation val="minMax"/>
          <c:max val="70"/>
        </c:scaling>
        <c:delete val="1"/>
        <c:axPos val="t"/>
        <c:numFmt formatCode="General" sourceLinked="1"/>
        <c:majorTickMark val="out"/>
        <c:minorTickMark val="none"/>
        <c:tickLblPos val="nextTo"/>
        <c:crossAx val="48923855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59776748019663"/>
          <c:y val="1.1404124065721199E-3"/>
          <c:w val="0.84799380223141207"/>
          <c:h val="0.94043203421705135"/>
        </c:manualLayout>
      </c:layout>
      <c:scatterChart>
        <c:scatterStyle val="lineMarker"/>
        <c:varyColors val="0"/>
        <c:ser>
          <c:idx val="3"/>
          <c:order val="1"/>
          <c:tx>
            <c:strRef>
              <c:f>Foglio1!$F$1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circle"/>
            <c:size val="7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dLbls>
            <c:delete val="1"/>
          </c:dLbls>
          <c:xVal>
            <c:numRef>
              <c:f>Foglio1!$F$2:$F$13</c:f>
              <c:numCache>
                <c:formatCode>0.0</c:formatCode>
                <c:ptCount val="12"/>
                <c:pt idx="0">
                  <c:v>70.400000000000006</c:v>
                </c:pt>
                <c:pt idx="1">
                  <c:v>67.599999999999994</c:v>
                </c:pt>
                <c:pt idx="2">
                  <c:v>63.75</c:v>
                </c:pt>
                <c:pt idx="3">
                  <c:v>63.15</c:v>
                </c:pt>
                <c:pt idx="4">
                  <c:v>62.25</c:v>
                </c:pt>
                <c:pt idx="5">
                  <c:v>53.85</c:v>
                </c:pt>
                <c:pt idx="6">
                  <c:v>57.85</c:v>
                </c:pt>
                <c:pt idx="7">
                  <c:v>55.7</c:v>
                </c:pt>
                <c:pt idx="8">
                  <c:v>41.75</c:v>
                </c:pt>
                <c:pt idx="9">
                  <c:v>45.75</c:v>
                </c:pt>
                <c:pt idx="10">
                  <c:v>40.200000000000003</c:v>
                </c:pt>
                <c:pt idx="11">
                  <c:v>40.049999999999997</c:v>
                </c:pt>
              </c:numCache>
            </c:numRef>
          </c:xVal>
          <c:yVal>
            <c:numRef>
              <c:f>Foglio1!$I$2:$I$13</c:f>
              <c:numCache>
                <c:formatCode>General</c:formatCode>
                <c:ptCount val="12"/>
                <c:pt idx="0">
                  <c:v>0.5</c:v>
                </c:pt>
                <c:pt idx="1">
                  <c:v>1.5</c:v>
                </c:pt>
                <c:pt idx="2">
                  <c:v>2.5</c:v>
                </c:pt>
                <c:pt idx="3">
                  <c:v>3.5</c:v>
                </c:pt>
                <c:pt idx="4">
                  <c:v>4.5</c:v>
                </c:pt>
                <c:pt idx="5">
                  <c:v>5.5</c:v>
                </c:pt>
                <c:pt idx="6">
                  <c:v>6.5</c:v>
                </c:pt>
                <c:pt idx="7">
                  <c:v>7.5</c:v>
                </c:pt>
                <c:pt idx="8">
                  <c:v>8.5</c:v>
                </c:pt>
                <c:pt idx="9">
                  <c:v>9.5</c:v>
                </c:pt>
                <c:pt idx="10">
                  <c:v>10.5</c:v>
                </c:pt>
                <c:pt idx="11">
                  <c:v>11.5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C-FD24-40F9-B14A-D7A1629BC6CD}"/>
            </c:ext>
          </c:extLst>
        </c:ser>
        <c:ser>
          <c:idx val="0"/>
          <c:order val="2"/>
          <c:tx>
            <c:strRef>
              <c:f>Foglio1!$G$1</c:f>
              <c:strCache>
                <c:ptCount val="1"/>
                <c:pt idx="0">
                  <c:v>2024</c:v>
                </c:pt>
              </c:strCache>
            </c:strRef>
          </c:tx>
          <c:spPr>
            <a:ln>
              <a:solidFill>
                <a:srgbClr val="FF6600"/>
              </a:solidFill>
            </a:ln>
          </c:spPr>
          <c:marker>
            <c:symbol val="circle"/>
            <c:size val="7"/>
            <c:spPr>
              <a:solidFill>
                <a:srgbClr val="FF6600"/>
              </a:solidFill>
              <a:ln>
                <a:noFill/>
              </a:ln>
            </c:spPr>
          </c:marker>
          <c:dLbls>
            <c:delete val="1"/>
          </c:dLbls>
          <c:xVal>
            <c:numRef>
              <c:f>Foglio1!$G$2:$G$13</c:f>
              <c:numCache>
                <c:formatCode>General</c:formatCode>
                <c:ptCount val="12"/>
                <c:pt idx="0">
                  <c:v>73</c:v>
                </c:pt>
                <c:pt idx="1">
                  <c:v>72.599999999999994</c:v>
                </c:pt>
                <c:pt idx="2">
                  <c:v>67.599999999999994</c:v>
                </c:pt>
                <c:pt idx="3">
                  <c:v>63.5</c:v>
                </c:pt>
                <c:pt idx="4">
                  <c:v>59.4</c:v>
                </c:pt>
                <c:pt idx="5">
                  <c:v>56.8</c:v>
                </c:pt>
                <c:pt idx="6">
                  <c:v>56.7</c:v>
                </c:pt>
                <c:pt idx="7">
                  <c:v>55.2</c:v>
                </c:pt>
                <c:pt idx="8">
                  <c:v>38.200000000000003</c:v>
                </c:pt>
                <c:pt idx="9">
                  <c:v>37.4</c:v>
                </c:pt>
                <c:pt idx="10">
                  <c:v>36.799999999999997</c:v>
                </c:pt>
                <c:pt idx="11">
                  <c:v>34.4</c:v>
                </c:pt>
              </c:numCache>
            </c:numRef>
          </c:xVal>
          <c:yVal>
            <c:numRef>
              <c:f>Foglio1!$I$2:$I$13</c:f>
              <c:numCache>
                <c:formatCode>General</c:formatCode>
                <c:ptCount val="12"/>
                <c:pt idx="0">
                  <c:v>0.5</c:v>
                </c:pt>
                <c:pt idx="1">
                  <c:v>1.5</c:v>
                </c:pt>
                <c:pt idx="2">
                  <c:v>2.5</c:v>
                </c:pt>
                <c:pt idx="3">
                  <c:v>3.5</c:v>
                </c:pt>
                <c:pt idx="4">
                  <c:v>4.5</c:v>
                </c:pt>
                <c:pt idx="5">
                  <c:v>5.5</c:v>
                </c:pt>
                <c:pt idx="6">
                  <c:v>6.5</c:v>
                </c:pt>
                <c:pt idx="7">
                  <c:v>7.5</c:v>
                </c:pt>
                <c:pt idx="8">
                  <c:v>8.5</c:v>
                </c:pt>
                <c:pt idx="9">
                  <c:v>9.5</c:v>
                </c:pt>
                <c:pt idx="10">
                  <c:v>10.5</c:v>
                </c:pt>
                <c:pt idx="11">
                  <c:v>11.5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D-FD24-40F9-B14A-D7A1629BC6CD}"/>
            </c:ext>
          </c:extLst>
        </c:ser>
        <c:ser>
          <c:idx val="5"/>
          <c:order val="3"/>
          <c:tx>
            <c:strRef>
              <c:f>Foglio1!$H$1</c:f>
              <c:strCache>
                <c:ptCount val="1"/>
                <c:pt idx="0">
                  <c:v>2025</c:v>
                </c:pt>
              </c:strCache>
            </c:strRef>
          </c:tx>
          <c:spPr>
            <a:ln>
              <a:solidFill>
                <a:srgbClr val="730303"/>
              </a:solidFill>
            </a:ln>
          </c:spPr>
          <c:marker>
            <c:spPr>
              <a:solidFill>
                <a:srgbClr val="961C00"/>
              </a:solidFill>
              <a:ln>
                <a:solidFill>
                  <a:srgbClr val="961C00"/>
                </a:solidFill>
              </a:ln>
            </c:spPr>
          </c:marker>
          <c:dLbls>
            <c:dLbl>
              <c:idx val="0"/>
              <c:layout>
                <c:manualLayout>
                  <c:x val="-0.16360278321216001"/>
                  <c:y val="-1.1726597673871804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FD24-40F9-B14A-D7A1629BC6CD}"/>
                </c:ext>
              </c:extLst>
            </c:dLbl>
            <c:dLbl>
              <c:idx val="1"/>
              <c:layout>
                <c:manualLayout>
                  <c:x val="-0.17070790259886495"/>
                  <c:y val="-2.6666223061375564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D24-40F9-B14A-D7A1629BC6CD}"/>
                </c:ext>
              </c:extLst>
            </c:dLbl>
            <c:dLbl>
              <c:idx val="2"/>
              <c:layout>
                <c:manualLayout>
                  <c:x val="-0.14278514407507378"/>
                  <c:y val="-2.6145865940181857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D24-40F9-B14A-D7A1629BC6CD}"/>
                </c:ext>
              </c:extLst>
            </c:dLbl>
            <c:dLbl>
              <c:idx val="3"/>
              <c:layout>
                <c:manualLayout>
                  <c:x val="-0.16799914443762148"/>
                  <c:y val="-2.7178262583361111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D24-40F9-B14A-D7A1629BC6CD}"/>
                </c:ext>
              </c:extLst>
            </c:dLbl>
            <c:dLbl>
              <c:idx val="4"/>
              <c:layout>
                <c:manualLayout>
                  <c:x val="-0.16689299762336815"/>
                  <c:y val="-3.4362639616481588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D24-40F9-B14A-D7A1629BC6CD}"/>
                </c:ext>
              </c:extLst>
            </c:dLbl>
            <c:dLbl>
              <c:idx val="5"/>
              <c:layout>
                <c:manualLayout>
                  <c:x val="-0.15100268272748771"/>
                  <c:y val="-4.1596313640030989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D24-40F9-B14A-D7A1629BC6CD}"/>
                </c:ext>
              </c:extLst>
            </c:dLbl>
            <c:dLbl>
              <c:idx val="6"/>
              <c:layout>
                <c:manualLayout>
                  <c:x val="-0.18092039443683744"/>
                  <c:y val="-2.408979598957825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D24-40F9-B14A-D7A1629BC6CD}"/>
                </c:ext>
              </c:extLst>
            </c:dLbl>
            <c:dLbl>
              <c:idx val="7"/>
              <c:layout>
                <c:manualLayout>
                  <c:x val="-0.16121172471715947"/>
                  <c:y val="-3.1298720083776481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D24-40F9-B14A-D7A1629BC6CD}"/>
                </c:ext>
              </c:extLst>
            </c:dLbl>
            <c:dLbl>
              <c:idx val="8"/>
              <c:layout>
                <c:manualLayout>
                  <c:x val="-6.4099559067938405E-2"/>
                  <c:y val="-4.8797154755752803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D24-40F9-B14A-D7A1629BC6CD}"/>
                </c:ext>
              </c:extLst>
            </c:dLbl>
            <c:dLbl>
              <c:idx val="9"/>
              <c:layout>
                <c:manualLayout>
                  <c:x val="-1.2960766443388304E-2"/>
                  <c:y val="-7.1034325920459945E-3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D24-40F9-B14A-D7A1629BC6CD}"/>
                </c:ext>
              </c:extLst>
            </c:dLbl>
            <c:dLbl>
              <c:idx val="10"/>
              <c:layout>
                <c:manualLayout>
                  <c:x val="-0.1582329375207383"/>
                  <c:y val="-4.0629849185696891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D24-40F9-B14A-D7A1629BC6CD}"/>
                </c:ext>
              </c:extLst>
            </c:dLbl>
            <c:numFmt formatCode="#,##0\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961C00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defRPr>
                </a:pPr>
                <a:endParaRPr lang="it-IT"/>
              </a:p>
            </c:txPr>
            <c:dLblPos val="t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Foglio1!$H$2:$H$13</c:f>
              <c:numCache>
                <c:formatCode>General</c:formatCode>
                <c:ptCount val="12"/>
                <c:pt idx="0">
                  <c:v>68.2</c:v>
                </c:pt>
                <c:pt idx="1">
                  <c:v>66.3</c:v>
                </c:pt>
                <c:pt idx="2">
                  <c:v>63</c:v>
                </c:pt>
                <c:pt idx="3">
                  <c:v>60.8</c:v>
                </c:pt>
                <c:pt idx="4">
                  <c:v>59.5</c:v>
                </c:pt>
                <c:pt idx="5">
                  <c:v>53.4</c:v>
                </c:pt>
                <c:pt idx="6">
                  <c:v>55.5</c:v>
                </c:pt>
                <c:pt idx="7">
                  <c:v>53</c:v>
                </c:pt>
                <c:pt idx="8">
                  <c:v>38.9</c:v>
                </c:pt>
                <c:pt idx="9">
                  <c:v>41.3</c:v>
                </c:pt>
                <c:pt idx="10">
                  <c:v>37.5</c:v>
                </c:pt>
                <c:pt idx="11">
                  <c:v>33.799999999999997</c:v>
                </c:pt>
              </c:numCache>
            </c:numRef>
          </c:xVal>
          <c:yVal>
            <c:numRef>
              <c:f>Foglio1!$I$2:$I$13</c:f>
              <c:numCache>
                <c:formatCode>General</c:formatCode>
                <c:ptCount val="12"/>
                <c:pt idx="0">
                  <c:v>0.5</c:v>
                </c:pt>
                <c:pt idx="1">
                  <c:v>1.5</c:v>
                </c:pt>
                <c:pt idx="2">
                  <c:v>2.5</c:v>
                </c:pt>
                <c:pt idx="3">
                  <c:v>3.5</c:v>
                </c:pt>
                <c:pt idx="4">
                  <c:v>4.5</c:v>
                </c:pt>
                <c:pt idx="5">
                  <c:v>5.5</c:v>
                </c:pt>
                <c:pt idx="6">
                  <c:v>6.5</c:v>
                </c:pt>
                <c:pt idx="7">
                  <c:v>7.5</c:v>
                </c:pt>
                <c:pt idx="8">
                  <c:v>8.5</c:v>
                </c:pt>
                <c:pt idx="9">
                  <c:v>9.5</c:v>
                </c:pt>
                <c:pt idx="10">
                  <c:v>10.5</c:v>
                </c:pt>
                <c:pt idx="11">
                  <c:v>11.5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18-FD24-40F9-B14A-D7A1629BC6C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179038080"/>
        <c:axId val="179039616"/>
        <c:extLst>
          <c:ext xmlns:c15="http://schemas.microsoft.com/office/drawing/2012/chart" uri="{02D57815-91ED-43cb-92C2-25804820EDAC}">
            <c15:filteredScatte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Foglio1!$I$1</c15:sqref>
                        </c15:formulaRef>
                      </c:ext>
                    </c:extLst>
                    <c:strCache>
                      <c:ptCount val="1"/>
                      <c:pt idx="0">
                        <c:v>Item n°</c:v>
                      </c:pt>
                    </c:strCache>
                  </c:strRef>
                </c:tx>
                <c:dLbls>
                  <c:spPr>
                    <a:noFill/>
                    <a:ln>
                      <a:noFill/>
                    </a:ln>
                    <a:effectLst/>
                  </c:sp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</c:ext>
                  </c:extLst>
                </c:dLbls>
                <c:xVal>
                  <c:strRef>
                    <c:extLst>
                      <c:ext uri="{02D57815-91ED-43cb-92C2-25804820EDAC}">
                        <c15:formulaRef>
                          <c15:sqref>Foglio1!$A$2:$A$13</c15:sqref>
                        </c15:formulaRef>
                      </c:ext>
                    </c:extLst>
                    <c:strCache>
                      <c:ptCount val="12"/>
                      <c:pt idx="0">
                        <c:v>PRODOTTI ALIMENTARI </c:v>
                      </c:pt>
                      <c:pt idx="1">
                        <c:v>ENERGIA </c:v>
                      </c:pt>
                      <c:pt idx="2">
                        <c:v>MOBILITÀ E TRASPORTI </c:v>
                      </c:pt>
                      <c:pt idx="3">
                        <c:v>ELETTRODOMESTICI </c:v>
                      </c:pt>
                      <c:pt idx="4">
                        <c:v>PRODOTTI PER LA CURA E BELLEZZA DELLA PERSONA </c:v>
                      </c:pt>
                      <c:pt idx="5">
                        <c:v>VIAGGI E TURISMO </c:v>
                      </c:pt>
                      <c:pt idx="6">
                        <c:v>DEVICES TECNOLOGICI (ES. SMARTPHONE / TABLET, CONSOLE...) </c:v>
                      </c:pt>
                      <c:pt idx="7">
                        <c:v>ABBIGLIAMENTO </c:v>
                      </c:pt>
                      <c:pt idx="8">
                        <c:v>PIATTAFORME DI SERVIZI ONLINE </c:v>
                      </c:pt>
                      <c:pt idx="9">
                        <c:v>SERVIZI DI INTRATTENIMENTO (ES. SPETTACOLI, RADIO, TV, EVENTI, CULTURA) </c:v>
                      </c:pt>
                      <c:pt idx="10">
                        <c:v>SERVIZI BANCARI </c:v>
                      </c:pt>
                      <c:pt idx="11">
                        <c:v>SERVIZI ASSICURATIVI</c:v>
                      </c:pt>
                    </c:strCache>
                  </c:strRef>
                </c:xVal>
                <c:yVal>
                  <c:numRef>
                    <c:extLst>
                      <c:ext uri="{02D57815-91ED-43cb-92C2-25804820EDAC}">
                        <c15:formulaRef>
                          <c15:sqref>Foglio1!$I$2:$I$13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0.5</c:v>
                      </c:pt>
                      <c:pt idx="1">
                        <c:v>1.5</c:v>
                      </c:pt>
                      <c:pt idx="2">
                        <c:v>2.5</c:v>
                      </c:pt>
                      <c:pt idx="3">
                        <c:v>3.5</c:v>
                      </c:pt>
                      <c:pt idx="4">
                        <c:v>4.5</c:v>
                      </c:pt>
                      <c:pt idx="5">
                        <c:v>5.5</c:v>
                      </c:pt>
                      <c:pt idx="6">
                        <c:v>6.5</c:v>
                      </c:pt>
                      <c:pt idx="7">
                        <c:v>7.5</c:v>
                      </c:pt>
                      <c:pt idx="8">
                        <c:v>8.5</c:v>
                      </c:pt>
                      <c:pt idx="9">
                        <c:v>9.5</c:v>
                      </c:pt>
                      <c:pt idx="10">
                        <c:v>10.5</c:v>
                      </c:pt>
                      <c:pt idx="11">
                        <c:v>11.5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19-FD24-40F9-B14A-D7A1629BC6CD}"/>
                  </c:ext>
                </c:extLst>
              </c15:ser>
            </c15:filteredScatterSeries>
          </c:ext>
        </c:extLst>
      </c:scatterChart>
      <c:valAx>
        <c:axId val="179038080"/>
        <c:scaling>
          <c:orientation val="minMax"/>
          <c:max val="75"/>
          <c:min val="30"/>
        </c:scaling>
        <c:delete val="1"/>
        <c:axPos val="t"/>
        <c:numFmt formatCode="0" sourceLinked="0"/>
        <c:majorTickMark val="out"/>
        <c:minorTickMark val="none"/>
        <c:tickLblPos val="nextTo"/>
        <c:crossAx val="179039616"/>
        <c:crossesAt val="0"/>
        <c:crossBetween val="midCat"/>
        <c:majorUnit val="10"/>
      </c:valAx>
      <c:valAx>
        <c:axId val="179039616"/>
        <c:scaling>
          <c:orientation val="maxMin"/>
          <c:max val="12"/>
          <c:min val="0"/>
        </c:scaling>
        <c:delete val="1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179038080"/>
        <c:crossesAt val="0"/>
        <c:crossBetween val="midCat"/>
        <c:majorUnit val="1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59918909747577742"/>
          <c:y val="0.63996196625610857"/>
          <c:w val="0.37691286247712907"/>
          <c:h val="0.2254730735983780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solidFill>
            <a:schemeClr val="tx1">
              <a:lumMod val="75000"/>
              <a:lumOff val="25000"/>
            </a:schemeClr>
          </a:solidFill>
          <a:latin typeface="Calibri" pitchFamily="34" charset="0"/>
          <a:cs typeface="Calibri" pitchFamily="34" charset="0"/>
        </a:defRPr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03430901489139"/>
          <c:y val="0"/>
          <c:w val="0.61396569098510856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961C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303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2259-415D-8842-6F4418790579}"/>
              </c:ext>
            </c:extLst>
          </c:dPt>
          <c:dPt>
            <c:idx val="1"/>
            <c:invertIfNegative val="0"/>
            <c:bubble3D val="0"/>
            <c:spPr>
              <a:solidFill>
                <a:srgbClr val="7303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259-415D-8842-6F4418790579}"/>
              </c:ext>
            </c:extLst>
          </c:dPt>
          <c:dPt>
            <c:idx val="2"/>
            <c:invertIfNegative val="0"/>
            <c:bubble3D val="0"/>
            <c:spPr>
              <a:solidFill>
                <a:srgbClr val="7303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259-415D-8842-6F4418790579}"/>
              </c:ext>
            </c:extLst>
          </c:dPt>
          <c:dPt>
            <c:idx val="3"/>
            <c:invertIfNegative val="0"/>
            <c:bubble3D val="0"/>
            <c:spPr>
              <a:solidFill>
                <a:srgbClr val="7303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524-47E3-AB40-1D9A3266DD58}"/>
              </c:ext>
            </c:extLst>
          </c:dPt>
          <c:dPt>
            <c:idx val="4"/>
            <c:invertIfNegative val="0"/>
            <c:bubble3D val="0"/>
            <c:spPr>
              <a:solidFill>
                <a:srgbClr val="73030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524-47E3-AB40-1D9A3266DD58}"/>
              </c:ext>
            </c:extLst>
          </c:dPt>
          <c:dLbls>
            <c:dLbl>
              <c:idx val="0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259-415D-8842-6F4418790579}"/>
                </c:ext>
              </c:extLst>
            </c:dLbl>
            <c:dLbl>
              <c:idx val="1"/>
              <c:layout>
                <c:manualLayout>
                  <c:x val="0"/>
                  <c:y val="6.2871162631361315E-3"/>
                </c:manualLayout>
              </c:layout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59-415D-8842-6F4418790579}"/>
                </c:ext>
              </c:extLst>
            </c:dLbl>
            <c:dLbl>
              <c:idx val="2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2259-415D-8842-6F4418790579}"/>
                </c:ext>
              </c:extLst>
            </c:dLbl>
            <c:numFmt formatCode="#,##0\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Foglio1!$A$2:$A$6</c:f>
              <c:strCache>
                <c:ptCount val="5"/>
                <c:pt idx="0">
                  <c:v>UTILITA' QUOTIDIANA </c:v>
                </c:pt>
                <c:pt idx="1">
                  <c:v>LAVORO* </c:v>
                </c:pt>
                <c:pt idx="2">
                  <c:v>SVAGO</c:v>
                </c:pt>
                <c:pt idx="3">
                  <c:v>BENESSERE </c:v>
                </c:pt>
                <c:pt idx="4">
                  <c:v>SALUTE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61</c:v>
                </c:pt>
                <c:pt idx="1">
                  <c:v>60</c:v>
                </c:pt>
                <c:pt idx="2">
                  <c:v>54</c:v>
                </c:pt>
                <c:pt idx="3">
                  <c:v>49</c:v>
                </c:pt>
                <c:pt idx="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259-415D-8842-6F441879057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489238552"/>
        <c:axId val="489233512"/>
      </c:barChart>
      <c:catAx>
        <c:axId val="4892385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it-IT"/>
          </a:p>
        </c:txPr>
        <c:crossAx val="489233512"/>
        <c:crosses val="autoZero"/>
        <c:auto val="1"/>
        <c:lblAlgn val="ctr"/>
        <c:lblOffset val="100"/>
        <c:noMultiLvlLbl val="0"/>
      </c:catAx>
      <c:valAx>
        <c:axId val="489233512"/>
        <c:scaling>
          <c:orientation val="minMax"/>
          <c:max val="80"/>
        </c:scaling>
        <c:delete val="1"/>
        <c:axPos val="t"/>
        <c:numFmt formatCode="General" sourceLinked="1"/>
        <c:majorTickMark val="out"/>
        <c:minorTickMark val="none"/>
        <c:tickLblPos val="nextTo"/>
        <c:crossAx val="48923855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3372652481673044"/>
          <c:y val="0"/>
          <c:w val="0.36897043188403889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730303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D339-4433-A9C5-091873A7324E}"/>
                </c:ext>
              </c:extLst>
            </c:dLbl>
            <c:dLbl>
              <c:idx val="1"/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D339-4433-A9C5-091873A7324E}"/>
                </c:ext>
              </c:extLst>
            </c:dLbl>
            <c:dLbl>
              <c:idx val="2"/>
              <c:layout>
                <c:manualLayout>
                  <c:x val="0"/>
                  <c:y val="6.2871162631361315E-3"/>
                </c:manualLayout>
              </c:layout>
              <c:numFmt formatCode="#,##0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339-4433-A9C5-091873A7324E}"/>
                </c:ext>
              </c:extLst>
            </c:dLbl>
            <c:numFmt formatCode="#,##0\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Foglio1!$A$2:$A$4</c:f>
              <c:strCache>
                <c:ptCount val="3"/>
                <c:pt idx="0">
                  <c:v>Non condividere i dati con terze parti senza consenso</c:v>
                </c:pt>
                <c:pt idx="1">
                  <c:v>Possibilità di revocare il consenso al trattamento in qualsiasi momento</c:v>
                </c:pt>
                <c:pt idx="2">
                  <c:v>Avere un accesso personalizzato che mi permetta di visualizzare e modificare i dati forniti 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55</c:v>
                </c:pt>
                <c:pt idx="1">
                  <c:v>52</c:v>
                </c:pt>
                <c:pt idx="2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339-4433-A9C5-091873A7324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489238552"/>
        <c:axId val="489233512"/>
      </c:barChart>
      <c:catAx>
        <c:axId val="4892385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it-IT"/>
          </a:p>
        </c:txPr>
        <c:crossAx val="489233512"/>
        <c:crosses val="autoZero"/>
        <c:auto val="1"/>
        <c:lblAlgn val="ctr"/>
        <c:lblOffset val="100"/>
        <c:noMultiLvlLbl val="0"/>
      </c:catAx>
      <c:valAx>
        <c:axId val="489233512"/>
        <c:scaling>
          <c:orientation val="minMax"/>
          <c:max val="80"/>
        </c:scaling>
        <c:delete val="1"/>
        <c:axPos val="t"/>
        <c:numFmt formatCode="General" sourceLinked="1"/>
        <c:majorTickMark val="out"/>
        <c:minorTickMark val="none"/>
        <c:tickLblPos val="nextTo"/>
        <c:crossAx val="48923855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BFCE7-4F77-4BE1-A586-2D232EA0C261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BFF6E-09B1-4E34-BA82-AEE968A5DD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558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ADAFCB-3BEF-4583-AA3D-2DBF3A46E2E8}" type="slidenum">
              <a:rPr kumimoji="0" lang="it-IT" sz="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3913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F3F24-E9C1-82FE-8DCE-03FD7C86B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6C0BA28-A191-2F40-917F-7BF1201E98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251568B0-3D14-36A2-9E2F-581A95987A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Q36- q39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50CCA49-EF05-A78F-3E7C-608E4F75E4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ADAFCB-3BEF-4583-AA3D-2DBF3A46E2E8}" type="slidenum">
              <a:rPr kumimoji="0" lang="it-IT" sz="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it-IT" sz="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604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Risultati Q10 – q9-q34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ADAFCB-3BEF-4583-AA3D-2DBF3A46E2E8}" type="slidenum">
              <a:rPr kumimoji="0" lang="it-IT" sz="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8995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err="1"/>
              <a:t>Qh</a:t>
            </a:r>
            <a:r>
              <a:rPr lang="it-IT"/>
              <a:t> – Q24 – Q25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ADAFCB-3BEF-4583-AA3D-2DBF3A46E2E8}" type="slidenum">
              <a:rPr kumimoji="0" lang="it-IT" sz="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85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Q11 – Q16 – Q18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ADAFCB-3BEF-4583-AA3D-2DBF3A46E2E8}" type="slidenum">
              <a:rPr kumimoji="0" lang="it-IT" sz="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85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Q36- q39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ADAFCB-3BEF-4583-AA3D-2DBF3A46E2E8}" type="slidenum">
              <a:rPr kumimoji="0" lang="it-IT" sz="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9355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Q27-Q28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ADAFCB-3BEF-4583-AA3D-2DBF3A46E2E8}" type="slidenum">
              <a:rPr kumimoji="0" lang="it-IT" sz="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1593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41EBC-BD9A-2E19-86E7-E70982F15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B3679C7-C5E7-0F3F-7104-3ACBF6624A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31B4D9A-A737-66D4-B140-3297BB0F2C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Q27-Q28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6E20C3A-AFC0-9CD5-25E0-553478041F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ADAFCB-3BEF-4583-AA3D-2DBF3A46E2E8}" type="slidenum">
              <a:rPr kumimoji="0" lang="it-IT" sz="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021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Q30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AFCB-3BEF-4583-AA3D-2DBF3A46E2E8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31361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CBFF6E-09B1-4E34-BA82-AEE968A5DDBC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096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15"/>
              <a:t>Stetoscopio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-15"/>
              <a:t>Ind.</a:t>
            </a:r>
            <a:r>
              <a:rPr lang="it-IT" spc="-73"/>
              <a:t> </a:t>
            </a:r>
            <a:r>
              <a:rPr lang="it-IT" spc="33"/>
              <a:t>3436</a:t>
            </a:r>
          </a:p>
          <a:p>
            <a:pPr marL="7701">
              <a:spcBef>
                <a:spcPts val="27"/>
              </a:spcBef>
            </a:pPr>
            <a:r>
              <a:rPr lang="it-IT" spc="27"/>
              <a:t>Aprile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51278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77366" y="413587"/>
            <a:ext cx="7637266" cy="261290"/>
          </a:xfrm>
        </p:spPr>
        <p:txBody>
          <a:bodyPr lIns="0" tIns="0" rIns="0" bIns="0"/>
          <a:lstStyle>
            <a:lvl1pPr>
              <a:defRPr sz="1698" b="0" i="0">
                <a:solidFill>
                  <a:srgbClr val="4C4C4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15"/>
              <a:t>Stetoscopio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-15"/>
              <a:t>Ind.</a:t>
            </a:r>
            <a:r>
              <a:rPr lang="it-IT" spc="-73"/>
              <a:t> </a:t>
            </a:r>
            <a:r>
              <a:rPr lang="it-IT" spc="33"/>
              <a:t>3436</a:t>
            </a:r>
          </a:p>
          <a:p>
            <a:pPr marL="7701">
              <a:spcBef>
                <a:spcPts val="27"/>
              </a:spcBef>
            </a:pPr>
            <a:r>
              <a:rPr lang="it-IT" spc="27"/>
              <a:t>Aprile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81005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77366" y="413587"/>
            <a:ext cx="7637266" cy="261290"/>
          </a:xfrm>
        </p:spPr>
        <p:txBody>
          <a:bodyPr lIns="0" tIns="0" rIns="0" bIns="0"/>
          <a:lstStyle>
            <a:lvl1pPr>
              <a:defRPr sz="1698" b="0" i="0">
                <a:solidFill>
                  <a:srgbClr val="4C4C4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15"/>
              <a:t>Stetoscopio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-15"/>
              <a:t>Ind.</a:t>
            </a:r>
            <a:r>
              <a:rPr lang="it-IT" spc="-73"/>
              <a:t> </a:t>
            </a:r>
            <a:r>
              <a:rPr lang="it-IT" spc="33"/>
              <a:t>3436</a:t>
            </a:r>
          </a:p>
          <a:p>
            <a:pPr marL="7701">
              <a:spcBef>
                <a:spcPts val="27"/>
              </a:spcBef>
            </a:pPr>
            <a:r>
              <a:rPr lang="it-IT" spc="27"/>
              <a:t>Aprile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264565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77366" y="413587"/>
            <a:ext cx="7637266" cy="261290"/>
          </a:xfrm>
        </p:spPr>
        <p:txBody>
          <a:bodyPr lIns="0" tIns="0" rIns="0" bIns="0"/>
          <a:lstStyle>
            <a:lvl1pPr>
              <a:defRPr sz="1698" b="0" i="0">
                <a:solidFill>
                  <a:srgbClr val="4C4C4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15"/>
              <a:t>Stetoscopio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-15"/>
              <a:t>Ind.</a:t>
            </a:r>
            <a:r>
              <a:rPr lang="it-IT" spc="-73"/>
              <a:t> </a:t>
            </a:r>
            <a:r>
              <a:rPr lang="it-IT" spc="33"/>
              <a:t>3436</a:t>
            </a:r>
          </a:p>
          <a:p>
            <a:pPr marL="7701">
              <a:spcBef>
                <a:spcPts val="27"/>
              </a:spcBef>
            </a:pPr>
            <a:r>
              <a:rPr lang="it-IT" spc="27"/>
              <a:t>Aprile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382925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14455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15"/>
              <a:t>Stetoscopio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-15"/>
              <a:t>Ind.</a:t>
            </a:r>
            <a:r>
              <a:rPr lang="it-IT" spc="-73"/>
              <a:t> </a:t>
            </a:r>
            <a:r>
              <a:rPr lang="it-IT" spc="33"/>
              <a:t>3436</a:t>
            </a:r>
          </a:p>
          <a:p>
            <a:pPr marL="7701">
              <a:spcBef>
                <a:spcPts val="27"/>
              </a:spcBef>
            </a:pPr>
            <a:r>
              <a:rPr lang="it-IT" spc="27"/>
              <a:t>Aprile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424498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bg>
      <p:bgPr>
        <a:solidFill>
          <a:srgbClr val="0144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6AFCC5-A089-EFBE-1F49-8A5853467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7366" y="413587"/>
            <a:ext cx="7637266" cy="86177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428E443-2CA6-6142-ED3C-EC0BAA3EC4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7701">
              <a:spcBef>
                <a:spcPts val="76"/>
              </a:spcBef>
            </a:pPr>
            <a:r>
              <a:rPr lang="it-IT" spc="15"/>
              <a:t>Stetoscopio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D0B46B4-82BF-8EA0-C24C-18CAFD8AD52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7701">
              <a:spcBef>
                <a:spcPts val="76"/>
              </a:spcBef>
            </a:pPr>
            <a:r>
              <a:rPr lang="it-IT" spc="-15"/>
              <a:t>Ind.</a:t>
            </a:r>
            <a:r>
              <a:rPr lang="it-IT" spc="-73"/>
              <a:t> </a:t>
            </a:r>
            <a:r>
              <a:rPr lang="it-IT" spc="33"/>
              <a:t>3436</a:t>
            </a:r>
          </a:p>
          <a:p>
            <a:pPr marL="7701">
              <a:spcBef>
                <a:spcPts val="27"/>
              </a:spcBef>
            </a:pPr>
            <a:r>
              <a:rPr lang="it-IT" spc="27"/>
              <a:t>Aprile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467999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77366" y="413587"/>
            <a:ext cx="763726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4C4C4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76750" y="1561514"/>
            <a:ext cx="6350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9798" y="6449600"/>
            <a:ext cx="660432" cy="98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15"/>
              <a:t>Stetoscopio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09798" y="6147818"/>
            <a:ext cx="450172" cy="196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7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7701">
              <a:spcBef>
                <a:spcPts val="76"/>
              </a:spcBef>
            </a:pPr>
            <a:r>
              <a:rPr lang="it-IT" spc="-15"/>
              <a:t>Ind.</a:t>
            </a:r>
            <a:r>
              <a:rPr lang="it-IT" spc="-73"/>
              <a:t> </a:t>
            </a:r>
            <a:r>
              <a:rPr lang="it-IT" spc="33"/>
              <a:t>3436</a:t>
            </a:r>
          </a:p>
          <a:p>
            <a:pPr marL="7701">
              <a:spcBef>
                <a:spcPts val="27"/>
              </a:spcBef>
            </a:pPr>
            <a:r>
              <a:rPr lang="it-IT" spc="27"/>
              <a:t>Aprile</a:t>
            </a:r>
            <a:r>
              <a:rPr lang="it-IT" spc="-73"/>
              <a:t> </a:t>
            </a:r>
            <a:r>
              <a:rPr lang="it-IT" spc="33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3741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chart" Target="../charts/chart5.xml"/><Relationship Id="rId7" Type="http://schemas.openxmlformats.org/officeDocument/2006/relationships/image" Target="../media/image20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Relationship Id="rId9" Type="http://schemas.openxmlformats.org/officeDocument/2006/relationships/image" Target="../media/image2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7" Type="http://schemas.openxmlformats.org/officeDocument/2006/relationships/image" Target="../media/image36.sv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svg"/><Relationship Id="rId7" Type="http://schemas.openxmlformats.org/officeDocument/2006/relationships/image" Target="../media/image42.sv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sv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9.svg"/><Relationship Id="rId3" Type="http://schemas.openxmlformats.org/officeDocument/2006/relationships/image" Target="../media/image49.svg"/><Relationship Id="rId7" Type="http://schemas.openxmlformats.org/officeDocument/2006/relationships/image" Target="../media/image53.svg"/><Relationship Id="rId12" Type="http://schemas.openxmlformats.org/officeDocument/2006/relationships/image" Target="../media/image58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11" Type="http://schemas.openxmlformats.org/officeDocument/2006/relationships/image" Target="../media/image57.svg"/><Relationship Id="rId5" Type="http://schemas.openxmlformats.org/officeDocument/2006/relationships/image" Target="../media/image51.svg"/><Relationship Id="rId15" Type="http://schemas.openxmlformats.org/officeDocument/2006/relationships/image" Target="../media/image61.svg"/><Relationship Id="rId10" Type="http://schemas.openxmlformats.org/officeDocument/2006/relationships/image" Target="../media/image56.png"/><Relationship Id="rId4" Type="http://schemas.openxmlformats.org/officeDocument/2006/relationships/image" Target="../media/image50.png"/><Relationship Id="rId9" Type="http://schemas.openxmlformats.org/officeDocument/2006/relationships/image" Target="../media/image55.svg"/><Relationship Id="rId14" Type="http://schemas.openxmlformats.org/officeDocument/2006/relationships/image" Target="../media/image6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image" Target="../media/image63.sv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svg"/><Relationship Id="rId3" Type="http://schemas.openxmlformats.org/officeDocument/2006/relationships/image" Target="../media/image33.png"/><Relationship Id="rId7" Type="http://schemas.openxmlformats.org/officeDocument/2006/relationships/image" Target="../media/image6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3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Immagine che contiene disegno, schizzo, Elementi grafici, clipart&#10;&#10;Il contenuto generato dall'IA potrebbe non essere corretto.">
            <a:extLst>
              <a:ext uri="{FF2B5EF4-FFF2-40B4-BE49-F238E27FC236}">
                <a16:creationId xmlns:a16="http://schemas.microsoft.com/office/drawing/2014/main" id="{8FBB3220-8E02-D7FA-6CC7-D3604F38BD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0"/>
            <a:ext cx="12204000" cy="6877313"/>
          </a:xfrm>
          <a:prstGeom prst="rect">
            <a:avLst/>
          </a:prstGeom>
          <a:solidFill>
            <a:srgbClr val="730303"/>
          </a:solidFill>
        </p:spPr>
      </p:pic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57637B76-A88F-40C4-806A-89BF8E957EC8}"/>
              </a:ext>
            </a:extLst>
          </p:cNvPr>
          <p:cNvSpPr txBox="1"/>
          <p:nvPr/>
        </p:nvSpPr>
        <p:spPr>
          <a:xfrm>
            <a:off x="390395" y="4562908"/>
            <a:ext cx="5320233" cy="904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defRPr/>
            </a:pPr>
            <a:r>
              <a:rPr lang="it-IT" sz="2486" b="1" dirty="0">
                <a:solidFill>
                  <a:schemeClr val="bg1"/>
                </a:solidFill>
                <a:latin typeface="Lato" panose="020F0502020204030203" pitchFamily="34" charset="77"/>
              </a:rPr>
              <a:t>Stetoscopio – Il sentire degli italiani</a:t>
            </a:r>
          </a:p>
          <a:p>
            <a:pPr defTabSz="554492">
              <a:defRPr/>
            </a:pPr>
            <a:endParaRPr lang="it-IT" sz="1395" b="1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defTabSz="554492">
              <a:defRPr/>
            </a:pPr>
            <a:r>
              <a:rPr lang="it-IT" sz="1395" dirty="0">
                <a:solidFill>
                  <a:schemeClr val="bg1"/>
                </a:solidFill>
                <a:latin typeface="Lato Light" panose="020F0302020204030203" pitchFamily="34" charset="77"/>
              </a:rPr>
              <a:t>Edizione 2025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63612DD-E52C-938F-5793-BE158FA52691}"/>
              </a:ext>
            </a:extLst>
          </p:cNvPr>
          <p:cNvSpPr txBox="1"/>
          <p:nvPr/>
        </p:nvSpPr>
        <p:spPr>
          <a:xfrm>
            <a:off x="338559" y="2166973"/>
            <a:ext cx="92135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rPr>
              <a:t>Riorganizzati,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rPr>
              <a:t>forse poco efficaci,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 Light" panose="020F0302020204030203" pitchFamily="34" charset="77"/>
                <a:ea typeface="+mn-ea"/>
                <a:cs typeface="+mn-cs"/>
              </a:rPr>
              <a:t>ma sicuramente affaticati</a:t>
            </a:r>
          </a:p>
        </p:txBody>
      </p:sp>
      <p:pic>
        <p:nvPicPr>
          <p:cNvPr id="4" name="Immagine 3" descr="Immagine che contiene testo, schermata, Carattere, numero&#10;&#10;Il contenuto generato dall'IA potrebbe non essere corretto.">
            <a:extLst>
              <a:ext uri="{FF2B5EF4-FFF2-40B4-BE49-F238E27FC236}">
                <a16:creationId xmlns:a16="http://schemas.microsoft.com/office/drawing/2014/main" id="{A03D585E-472F-CF80-0F27-882CAEB4F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12" y="0"/>
            <a:ext cx="3525048" cy="248542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08CE701A-FFDD-B595-A986-4628001E6A6C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F636388-B370-D072-EE0B-3D334BB106FD}"/>
              </a:ext>
            </a:extLst>
          </p:cNvPr>
          <p:cNvSpPr txBox="1"/>
          <p:nvPr/>
        </p:nvSpPr>
        <p:spPr>
          <a:xfrm>
            <a:off x="1064763" y="248653"/>
            <a:ext cx="10842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400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554492"/>
            <a:r>
              <a:rPr lang="it-IT" sz="2800" dirty="0"/>
              <a:t>Si torna a parlare di </a:t>
            </a:r>
            <a:r>
              <a:rPr lang="it-IT" sz="2800" dirty="0" err="1"/>
              <a:t>experience</a:t>
            </a:r>
            <a:r>
              <a:rPr lang="it-IT" sz="2800" dirty="0"/>
              <a:t> per colmare le rinunce</a:t>
            </a: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EED95AAF-BC2E-9B4B-03EB-77660C126384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47D128A7-AD7C-72CD-9AED-90DAF666C201}"/>
              </a:ext>
            </a:extLst>
          </p:cNvPr>
          <p:cNvSpPr/>
          <p:nvPr/>
        </p:nvSpPr>
        <p:spPr>
          <a:xfrm>
            <a:off x="317906" y="7318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D3CB5D69-1343-5B2B-6FB3-6DF189FF3BFF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object 6">
            <a:extLst>
              <a:ext uri="{FF2B5EF4-FFF2-40B4-BE49-F238E27FC236}">
                <a16:creationId xmlns:a16="http://schemas.microsoft.com/office/drawing/2014/main" id="{D776AECE-C3F0-25EB-956B-159030A159BF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A75E2B83-77D2-697C-CCCD-3FFE278C49CA}"/>
              </a:ext>
            </a:extLst>
          </p:cNvPr>
          <p:cNvSpPr txBox="1"/>
          <p:nvPr/>
        </p:nvSpPr>
        <p:spPr>
          <a:xfrm>
            <a:off x="2901820" y="6488031"/>
            <a:ext cx="9217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57"/>
            <a:r>
              <a:rPr lang="it-IT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Lato Light" panose="020F0302020204030203" pitchFamily="34" charset="0"/>
              </a:rPr>
              <a:t>Modello interpretativo originale di Stetoscopio al fine di ordinare prodotti e servizi in base alle priorità di consumo dell’individuo.</a:t>
            </a:r>
          </a:p>
        </p:txBody>
      </p:sp>
      <p:pic>
        <p:nvPicPr>
          <p:cNvPr id="3" name="Immagine 2" descr="Immagine che contiene testo, schermata, Carattere, numero&#10;&#10;Il contenuto generato dall'IA potrebbe non essere corretto.">
            <a:extLst>
              <a:ext uri="{FF2B5EF4-FFF2-40B4-BE49-F238E27FC236}">
                <a16:creationId xmlns:a16="http://schemas.microsoft.com/office/drawing/2014/main" id="{518AA54B-D902-C9CC-C596-C6F9B4417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9685"/>
            <a:ext cx="12192000" cy="513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500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C308427D-449D-CFC2-59DD-E7968B480F45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3E6F6BB0-8143-0A49-57E5-439747E9E066}"/>
              </a:ext>
            </a:extLst>
          </p:cNvPr>
          <p:cNvSpPr/>
          <p:nvPr/>
        </p:nvSpPr>
        <p:spPr>
          <a:xfrm>
            <a:off x="317906" y="7318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9F40C64A-95CE-47A2-5150-D05B8E3823EA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CFFD53BE-5E12-D159-13FD-5940092C09DB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EA58BB8-8E38-BF42-28A3-290ECEFDE662}"/>
              </a:ext>
            </a:extLst>
          </p:cNvPr>
          <p:cNvSpPr txBox="1"/>
          <p:nvPr/>
        </p:nvSpPr>
        <p:spPr>
          <a:xfrm>
            <a:off x="1074094" y="241229"/>
            <a:ext cx="10916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Influenza dei social media negli acquisti</a:t>
            </a:r>
            <a:endParaRPr lang="it-IT" sz="2800" dirty="0">
              <a:solidFill>
                <a:srgbClr val="6F6F6E"/>
              </a:solidFill>
              <a:latin typeface="Lato" panose="020F0502020204030203" pitchFamily="34" charset="0"/>
            </a:endParaRP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C2C3EE45-D732-B412-091F-5AAB4766FB35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FF3B5E7-AB39-D81D-8A9F-8835D872B8AA}"/>
              </a:ext>
            </a:extLst>
          </p:cNvPr>
          <p:cNvSpPr txBox="1"/>
          <p:nvPr/>
        </p:nvSpPr>
        <p:spPr>
          <a:xfrm>
            <a:off x="90627" y="3990046"/>
            <a:ext cx="454428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27%</a:t>
            </a:r>
          </a:p>
          <a:p>
            <a:pPr algn="ctr" defTabSz="554492"/>
            <a:r>
              <a:rPr lang="it-IT" b="1" dirty="0">
                <a:solidFill>
                  <a:srgbClr val="15434E"/>
                </a:solidFill>
                <a:latin typeface="Lato" panose="020F0502020204030203" pitchFamily="34" charset="0"/>
              </a:rPr>
              <a:t>ha fatto acquisti</a:t>
            </a:r>
          </a:p>
          <a:p>
            <a:pPr algn="ctr" defTabSz="554492"/>
            <a:r>
              <a:rPr lang="it-IT" b="1" dirty="0">
                <a:solidFill>
                  <a:srgbClr val="15434E"/>
                </a:solidFill>
                <a:latin typeface="Lato" panose="020F0502020204030203" pitchFamily="34" charset="0"/>
              </a:rPr>
              <a:t> tramite i social media</a:t>
            </a:r>
            <a:endParaRPr lang="it-IT" sz="1800" dirty="0">
              <a:solidFill>
                <a:srgbClr val="15434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21477730-1127-F694-3452-9C291FCDA303}"/>
              </a:ext>
            </a:extLst>
          </p:cNvPr>
          <p:cNvSpPr txBox="1"/>
          <p:nvPr/>
        </p:nvSpPr>
        <p:spPr>
          <a:xfrm>
            <a:off x="166827" y="1487051"/>
            <a:ext cx="45442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b="1" dirty="0">
                <a:solidFill>
                  <a:srgbClr val="575756"/>
                </a:solidFill>
                <a:latin typeface="Lato" panose="020F0502020204030203" pitchFamily="34" charset="0"/>
              </a:rPr>
              <a:t>Il </a:t>
            </a:r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67%</a:t>
            </a:r>
            <a:r>
              <a:rPr lang="it-IT" sz="2400" b="1" dirty="0">
                <a:solidFill>
                  <a:srgbClr val="00B050"/>
                </a:solidFill>
                <a:latin typeface="Lato" panose="020F0502020204030203" pitchFamily="34" charset="0"/>
              </a:rPr>
              <a:t>(+2%)</a:t>
            </a:r>
          </a:p>
          <a:p>
            <a:pPr algn="ctr" defTabSz="554492"/>
            <a:r>
              <a:rPr lang="it-IT" b="1" dirty="0">
                <a:solidFill>
                  <a:srgbClr val="575756"/>
                </a:solidFill>
                <a:latin typeface="Lato" panose="020F0502020204030203" pitchFamily="34" charset="0"/>
              </a:rPr>
              <a:t>degli italiani intervistati</a:t>
            </a:r>
          </a:p>
          <a:p>
            <a:pPr algn="ctr" defTabSz="554492"/>
            <a:r>
              <a:rPr lang="it-IT" b="1" dirty="0">
                <a:solidFill>
                  <a:srgbClr val="15434E"/>
                </a:solidFill>
                <a:latin typeface="Lato" panose="020F0502020204030203" pitchFamily="34" charset="0"/>
              </a:rPr>
              <a:t>è influenzato dai social media sulle</a:t>
            </a:r>
          </a:p>
          <a:p>
            <a:pPr algn="ctr" defTabSz="554492"/>
            <a:r>
              <a:rPr lang="it-IT" b="1" dirty="0">
                <a:solidFill>
                  <a:srgbClr val="15434E"/>
                </a:solidFill>
                <a:latin typeface="Lato" panose="020F0502020204030203" pitchFamily="34" charset="0"/>
              </a:rPr>
              <a:t>decisioni di acquisto</a:t>
            </a:r>
            <a:endParaRPr lang="it-IT" sz="1800" dirty="0">
              <a:solidFill>
                <a:srgbClr val="15434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ACEF2FE1-CE1C-C80C-4B34-A7AC1DE76C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2057216"/>
              </p:ext>
            </p:extLst>
          </p:nvPr>
        </p:nvGraphicFramePr>
        <p:xfrm>
          <a:off x="4351051" y="1584036"/>
          <a:ext cx="7558523" cy="3256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object 25">
            <a:extLst>
              <a:ext uri="{FF2B5EF4-FFF2-40B4-BE49-F238E27FC236}">
                <a16:creationId xmlns:a16="http://schemas.microsoft.com/office/drawing/2014/main" id="{71C4EDD5-28CC-4C50-516D-249F951C0FE2}"/>
              </a:ext>
            </a:extLst>
          </p:cNvPr>
          <p:cNvSpPr txBox="1"/>
          <p:nvPr/>
        </p:nvSpPr>
        <p:spPr>
          <a:xfrm>
            <a:off x="5952943" y="1174641"/>
            <a:ext cx="4335690" cy="32252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it-IT" sz="2000" b="1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Prodotti stimolati dai social media: </a:t>
            </a:r>
            <a:endParaRPr sz="2000" b="1" dirty="0">
              <a:solidFill>
                <a:srgbClr val="15434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7473B857-9742-9F21-00D8-23A73B9C4F9B}"/>
              </a:ext>
            </a:extLst>
          </p:cNvPr>
          <p:cNvSpPr/>
          <p:nvPr/>
        </p:nvSpPr>
        <p:spPr>
          <a:xfrm>
            <a:off x="5199942" y="1148334"/>
            <a:ext cx="5684520" cy="3442715"/>
          </a:xfrm>
          <a:prstGeom prst="rect">
            <a:avLst/>
          </a:prstGeom>
          <a:noFill/>
          <a:ln>
            <a:solidFill>
              <a:srgbClr val="961C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ACAD5DC-8C0D-ABE8-8F89-714BC45AA1FC}"/>
              </a:ext>
            </a:extLst>
          </p:cNvPr>
          <p:cNvSpPr txBox="1"/>
          <p:nvPr/>
        </p:nvSpPr>
        <p:spPr>
          <a:xfrm>
            <a:off x="0" y="6324036"/>
            <a:ext cx="1420255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Ha mai acquistato tramite social media? MI8 - Sempre pensando agli acquisti, quante delle sue decisioni di acquisto sono stimolate dai social media?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Su che genere di prodotti e/o servizi si fa stimolare  dai social media? Base chi dichiara di essere stimolato dai Social Media b 654</a:t>
            </a:r>
            <a:b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</a:br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Totale campione b. 1000</a:t>
            </a:r>
          </a:p>
          <a:p>
            <a:endParaRPr lang="it-IT" sz="1200" dirty="0">
              <a:solidFill>
                <a:srgbClr val="575756"/>
              </a:solidFill>
              <a:latin typeface="Lato Light" panose="020F0302020204030203" pitchFamily="34" charset="0"/>
            </a:endParaRPr>
          </a:p>
        </p:txBody>
      </p:sp>
      <p:sp>
        <p:nvSpPr>
          <p:cNvPr id="17" name="Freccia a destra 16">
            <a:extLst>
              <a:ext uri="{FF2B5EF4-FFF2-40B4-BE49-F238E27FC236}">
                <a16:creationId xmlns:a16="http://schemas.microsoft.com/office/drawing/2014/main" id="{FEF794B6-7DD6-3A71-E3A7-93B8619FCD63}"/>
              </a:ext>
            </a:extLst>
          </p:cNvPr>
          <p:cNvSpPr/>
          <p:nvPr/>
        </p:nvSpPr>
        <p:spPr>
          <a:xfrm>
            <a:off x="4263517" y="1877680"/>
            <a:ext cx="706580" cy="656793"/>
          </a:xfrm>
          <a:prstGeom prst="rightArrow">
            <a:avLst/>
          </a:prstGeom>
          <a:solidFill>
            <a:srgbClr val="7303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8" name="Elemento grafico 17" descr="Rete online con riempimento a tinta unita">
            <a:extLst>
              <a:ext uri="{FF2B5EF4-FFF2-40B4-BE49-F238E27FC236}">
                <a16:creationId xmlns:a16="http://schemas.microsoft.com/office/drawing/2014/main" id="{EE6152A2-F296-481D-78BF-EDD95CD5BC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33157" y="3921104"/>
            <a:ext cx="1377956" cy="137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492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6B8C4A9F-8968-864C-9ECB-FC2C6D359C93}"/>
              </a:ext>
            </a:extLst>
          </p:cNvPr>
          <p:cNvSpPr txBox="1"/>
          <p:nvPr/>
        </p:nvSpPr>
        <p:spPr>
          <a:xfrm>
            <a:off x="1074094" y="241039"/>
            <a:ext cx="10539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defRPr/>
            </a:pPr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Sostenibilità è una condizione di mercato e non più un trigger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84B4C72-3D18-132B-7430-0C28F7E1A32B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D0C8334-0CA4-8AB9-4564-E05032613BB8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726159E-8FDE-84E4-6659-929DBD9C5CDF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0823CE95-0842-7170-FAC5-7173BB093876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object 51">
            <a:extLst>
              <a:ext uri="{FF2B5EF4-FFF2-40B4-BE49-F238E27FC236}">
                <a16:creationId xmlns:a16="http://schemas.microsoft.com/office/drawing/2014/main" id="{D7CFB03C-3919-6577-C173-E293BB6E8ACA}"/>
              </a:ext>
            </a:extLst>
          </p:cNvPr>
          <p:cNvSpPr txBox="1"/>
          <p:nvPr/>
        </p:nvSpPr>
        <p:spPr>
          <a:xfrm>
            <a:off x="17930" y="6374526"/>
            <a:ext cx="12192001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Per ognuno degli ambiti che trova di seguito indichi quanto incide la sostenibilità (ambientale, sociale ed economica) nello scegliere una marca o un fornitore rispetto ad un altro? </a:t>
            </a:r>
          </a:p>
          <a:p>
            <a:r>
              <a:rPr lang="it-IT" dirty="0"/>
              <a:t>Quali di questi comportamenti sostenibili fanno parte della sua quotidianità e di come gestisce in particolare la spesa di tutti i giorni?</a:t>
            </a:r>
          </a:p>
          <a:p>
            <a:pPr marL="0" indent="0">
              <a:buNone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 1.000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422BBE20-1A7B-AC25-03C3-8D09F6BCBF8B}"/>
              </a:ext>
            </a:extLst>
          </p:cNvPr>
          <p:cNvSpPr txBox="1"/>
          <p:nvPr/>
        </p:nvSpPr>
        <p:spPr>
          <a:xfrm>
            <a:off x="6998974" y="988468"/>
            <a:ext cx="51661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>
              <a:defRPr/>
            </a:pPr>
            <a:r>
              <a:rPr lang="it-IT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Incidenza sostenibilità nella scelta di un Brand</a:t>
            </a:r>
          </a:p>
          <a:p>
            <a:pPr algn="ctr" defTabSz="554492">
              <a:defRPr/>
            </a:pPr>
            <a:r>
              <a:rPr lang="it-IT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Valori % importanza nel settore</a:t>
            </a:r>
            <a:endParaRPr lang="it-IT" sz="1200" b="1" dirty="0">
              <a:solidFill>
                <a:prstClr val="black">
                  <a:lumMod val="65000"/>
                  <a:lumOff val="35000"/>
                </a:prst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21" name="Tabella 20">
            <a:extLst>
              <a:ext uri="{FF2B5EF4-FFF2-40B4-BE49-F238E27FC236}">
                <a16:creationId xmlns:a16="http://schemas.microsoft.com/office/drawing/2014/main" id="{4A578628-8156-F589-317C-5B96F66BA48F}"/>
              </a:ext>
            </a:extLst>
          </p:cNvPr>
          <p:cNvGraphicFramePr>
            <a:graphicFrameLocks noGrp="1"/>
          </p:cNvGraphicFramePr>
          <p:nvPr/>
        </p:nvGraphicFramePr>
        <p:xfrm>
          <a:off x="5847114" y="1736901"/>
          <a:ext cx="3141439" cy="4604365"/>
        </p:xfrm>
        <a:graphic>
          <a:graphicData uri="http://schemas.openxmlformats.org/drawingml/2006/table">
            <a:tbl>
              <a:tblPr firstRow="1" firstCol="1" bandRow="1"/>
              <a:tblGrid>
                <a:gridCol w="3141439">
                  <a:extLst>
                    <a:ext uri="{9D8B030D-6E8A-4147-A177-3AD203B41FA5}">
                      <a16:colId xmlns:a16="http://schemas.microsoft.com/office/drawing/2014/main" val="2541868512"/>
                    </a:ext>
                  </a:extLst>
                </a:gridCol>
              </a:tblGrid>
              <a:tr h="399215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PRODOTTI </a:t>
                      </a:r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ALIMENTARI</a:t>
                      </a:r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5956458"/>
                  </a:ext>
                </a:extLst>
              </a:tr>
              <a:tr h="399215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ENERGIA</a:t>
                      </a:r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1745189"/>
                  </a:ext>
                </a:extLst>
              </a:tr>
              <a:tr h="293652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MOBILITÀ</a:t>
                      </a:r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E TRASPORTI 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3777276"/>
                  </a:ext>
                </a:extLst>
              </a:tr>
              <a:tr h="399215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ELETTRODOMESTICI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0579046"/>
                  </a:ext>
                </a:extLst>
              </a:tr>
              <a:tr h="397440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PRODOTTI PER LA </a:t>
                      </a:r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CURA E </a:t>
                      </a:r>
                    </a:p>
                    <a:p>
                      <a:pPr algn="r" fontAlgn="b"/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BELLEZZA </a:t>
                      </a:r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DELLA PERSONA  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0266988"/>
                  </a:ext>
                </a:extLst>
              </a:tr>
              <a:tr h="399215">
                <a:tc>
                  <a:txBody>
                    <a:bodyPr/>
                    <a:lstStyle/>
                    <a:p>
                      <a:pPr marL="0" marR="0" lvl="0" indent="0" algn="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VIAGGI E TURISMO 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50141277"/>
                  </a:ext>
                </a:extLst>
              </a:tr>
              <a:tr h="377826">
                <a:tc>
                  <a:txBody>
                    <a:bodyPr/>
                    <a:lstStyle/>
                    <a:p>
                      <a:pPr marL="0" marR="0" lvl="0" indent="0" algn="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DEVICES</a:t>
                      </a:r>
                      <a:r>
                        <a:rPr lang="fr-FR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TECNOLOGICI 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177230"/>
                  </a:ext>
                </a:extLst>
              </a:tr>
              <a:tr h="341727">
                <a:tc>
                  <a:txBody>
                    <a:bodyPr/>
                    <a:lstStyle/>
                    <a:p>
                      <a:pPr marL="0" marR="0" lvl="0" indent="0" algn="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ABBIGLIAMENTO</a:t>
                      </a:r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9156904"/>
                  </a:ext>
                </a:extLst>
              </a:tr>
              <a:tr h="399215">
                <a:tc>
                  <a:txBody>
                    <a:bodyPr/>
                    <a:lstStyle/>
                    <a:p>
                      <a:pPr marL="0" marR="0" lvl="0" indent="0" algn="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PIATTAFORME DI </a:t>
                      </a:r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SERVIZI ONLINE 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6110647"/>
                  </a:ext>
                </a:extLst>
              </a:tr>
              <a:tr h="399215">
                <a:tc>
                  <a:txBody>
                    <a:bodyPr/>
                    <a:lstStyle/>
                    <a:p>
                      <a:pPr marL="0" marR="0" lvl="0" indent="0" algn="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SERVIZI DI </a:t>
                      </a:r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INTRATTENIMENTO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6345691"/>
                  </a:ext>
                </a:extLst>
              </a:tr>
              <a:tr h="399215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SERVIZI </a:t>
                      </a:r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BANCARI</a:t>
                      </a:r>
                      <a:endParaRPr lang="it-IT" sz="1200" b="0" kern="1200" spc="55" dirty="0">
                        <a:solidFill>
                          <a:srgbClr val="6F6F6E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972140"/>
                  </a:ext>
                </a:extLst>
              </a:tr>
              <a:tr h="399215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SERVIZI </a:t>
                      </a:r>
                      <a:r>
                        <a:rPr lang="it-IT" sz="1200" b="1" kern="1200" spc="55" dirty="0">
                          <a:solidFill>
                            <a:srgbClr val="15434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ASSICURATIVI</a:t>
                      </a:r>
                      <a:r>
                        <a:rPr lang="it-IT" sz="1200" b="0" kern="1200" spc="55" dirty="0">
                          <a:solidFill>
                            <a:srgbClr val="6F6F6E"/>
                          </a:solidFill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</a:t>
                      </a:r>
                    </a:p>
                  </a:txBody>
                  <a:tcPr marL="5776" marR="5776" marT="577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3047225"/>
                  </a:ext>
                </a:extLst>
              </a:tr>
            </a:tbl>
          </a:graphicData>
        </a:graphic>
      </p:graphicFrame>
      <p:sp>
        <p:nvSpPr>
          <p:cNvPr id="24" name="object 2">
            <a:extLst>
              <a:ext uri="{FF2B5EF4-FFF2-40B4-BE49-F238E27FC236}">
                <a16:creationId xmlns:a16="http://schemas.microsoft.com/office/drawing/2014/main" id="{F9CF218F-6606-C0CF-FF08-EEF4672C8CC1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CA12D38C-5C73-4291-B7B9-6406024BAC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8789435"/>
              </p:ext>
            </p:extLst>
          </p:nvPr>
        </p:nvGraphicFramePr>
        <p:xfrm>
          <a:off x="8776609" y="1704325"/>
          <a:ext cx="3188546" cy="4929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B1941237-E322-8712-DDAF-1B5A845E7EE0}"/>
              </a:ext>
            </a:extLst>
          </p:cNvPr>
          <p:cNvSpPr txBox="1"/>
          <p:nvPr/>
        </p:nvSpPr>
        <p:spPr>
          <a:xfrm>
            <a:off x="1212690" y="593738"/>
            <a:ext cx="3986432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54492"/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91%</a:t>
            </a:r>
            <a:r>
              <a:rPr lang="it-IT" sz="2400" b="1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</a:rPr>
              <a:t>(=)</a:t>
            </a:r>
            <a:endParaRPr lang="it-IT" sz="2400" dirty="0">
              <a:solidFill>
                <a:schemeClr val="bg1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compra</a:t>
            </a:r>
            <a:r>
              <a:rPr lang="it-IT" sz="1600" dirty="0">
                <a:solidFill>
                  <a:srgbClr val="575756"/>
                </a:solidFill>
                <a:latin typeface="Lato Light" panose="020F0302020204030203" pitchFamily="34" charset="0"/>
              </a:rPr>
              <a:t> </a:t>
            </a:r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prodotti con </a:t>
            </a:r>
          </a:p>
          <a:p>
            <a:pPr algn="ctr"/>
            <a:r>
              <a:rPr lang="it-IT" sz="1700" b="1" dirty="0">
                <a:solidFill>
                  <a:srgbClr val="15434E"/>
                </a:solidFill>
                <a:latin typeface="Lato" panose="020F0502020204030203" pitchFamily="34" charset="0"/>
              </a:rPr>
              <a:t>confezioni ECO-FRIENDLY </a:t>
            </a:r>
          </a:p>
          <a:p>
            <a:pPr algn="ctr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riciclabili e/o biodegradabili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B749936-897B-F9A0-0BEA-C83B115AEBDC}"/>
              </a:ext>
            </a:extLst>
          </p:cNvPr>
          <p:cNvSpPr txBox="1"/>
          <p:nvPr/>
        </p:nvSpPr>
        <p:spPr>
          <a:xfrm>
            <a:off x="1309252" y="2475507"/>
            <a:ext cx="3986432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54492"/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93%</a:t>
            </a:r>
            <a:endParaRPr lang="it-IT" sz="2400" dirty="0">
              <a:solidFill>
                <a:srgbClr val="15434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compra prodotti derivanti </a:t>
            </a:r>
          </a:p>
          <a:p>
            <a:pPr algn="ctr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da una </a:t>
            </a:r>
            <a:r>
              <a:rPr lang="it-IT" sz="1700" b="1" dirty="0">
                <a:solidFill>
                  <a:srgbClr val="15434E"/>
                </a:solidFill>
                <a:latin typeface="Lato" panose="020F0502020204030203" pitchFamily="34" charset="0"/>
              </a:rPr>
              <a:t>filiera corta </a:t>
            </a:r>
          </a:p>
          <a:p>
            <a:pPr algn="ctr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(es. Locali, a KM zero, ecc.)</a:t>
            </a:r>
          </a:p>
        </p:txBody>
      </p:sp>
      <p:pic>
        <p:nvPicPr>
          <p:cNvPr id="8" name="Elemento grafico 7" descr="Agricoltura contorno">
            <a:extLst>
              <a:ext uri="{FF2B5EF4-FFF2-40B4-BE49-F238E27FC236}">
                <a16:creationId xmlns:a16="http://schemas.microsoft.com/office/drawing/2014/main" id="{8C85D390-B785-CBFA-50BF-9C02F3AFF2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5113" y="2888328"/>
            <a:ext cx="1168820" cy="1168820"/>
          </a:xfrm>
          <a:prstGeom prst="rect">
            <a:avLst/>
          </a:prstGeom>
        </p:spPr>
      </p:pic>
      <p:pic>
        <p:nvPicPr>
          <p:cNvPr id="22" name="Elemento grafico 21" descr="Borsa della spesa contorno">
            <a:extLst>
              <a:ext uri="{FF2B5EF4-FFF2-40B4-BE49-F238E27FC236}">
                <a16:creationId xmlns:a16="http://schemas.microsoft.com/office/drawing/2014/main" id="{15161D08-7289-CB5C-87D3-AFF9B9A8DF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0684" y="1009031"/>
            <a:ext cx="1168820" cy="1168820"/>
          </a:xfrm>
          <a:prstGeom prst="rect">
            <a:avLst/>
          </a:prstGeom>
        </p:spPr>
      </p:pic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5F9B5A4B-AC21-ECE5-AEA8-AB70F0B801C4}"/>
              </a:ext>
            </a:extLst>
          </p:cNvPr>
          <p:cNvSpPr/>
          <p:nvPr/>
        </p:nvSpPr>
        <p:spPr>
          <a:xfrm>
            <a:off x="421344" y="4488250"/>
            <a:ext cx="5474678" cy="1771378"/>
          </a:xfrm>
          <a:prstGeom prst="roundRect">
            <a:avLst>
              <a:gd name="adj" fmla="val 9007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503995AD-C7BD-C010-935A-4ACC20E71F9E}"/>
              </a:ext>
            </a:extLst>
          </p:cNvPr>
          <p:cNvSpPr txBox="1"/>
          <p:nvPr/>
        </p:nvSpPr>
        <p:spPr>
          <a:xfrm>
            <a:off x="421344" y="4366801"/>
            <a:ext cx="5684520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il</a:t>
            </a:r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74%</a:t>
            </a:r>
            <a:r>
              <a:rPr lang="it-IT" sz="2400" b="1" dirty="0">
                <a:solidFill>
                  <a:srgbClr val="00B050"/>
                </a:solidFill>
                <a:latin typeface="Lato" panose="020F0502020204030203" pitchFamily="34" charset="0"/>
              </a:rPr>
              <a:t>(+10%)</a:t>
            </a:r>
            <a:endParaRPr lang="it-IT" sz="2400" dirty="0">
              <a:solidFill>
                <a:srgbClr val="00B05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it-IT" sz="1700" b="1" dirty="0">
                <a:solidFill>
                  <a:srgbClr val="15434E"/>
                </a:solidFill>
                <a:latin typeface="Lato" panose="020F0502020204030203" pitchFamily="34" charset="0"/>
              </a:rPr>
              <a:t>utilizza APP per ridurre gli sprechi</a:t>
            </a:r>
          </a:p>
          <a:p>
            <a:pPr algn="ctr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con la quale riescono ad </a:t>
            </a:r>
            <a:r>
              <a:rPr lang="it-IT" sz="1700" b="1" dirty="0">
                <a:solidFill>
                  <a:srgbClr val="15434E"/>
                </a:solidFill>
                <a:latin typeface="Lato" panose="020F0502020204030203" pitchFamily="34" charset="0"/>
              </a:rPr>
              <a:t>accedere a prodotti in offerta </a:t>
            </a:r>
          </a:p>
          <a:p>
            <a:pPr algn="ctr"/>
            <a:r>
              <a:rPr lang="it-IT" sz="1700" b="1" dirty="0">
                <a:solidFill>
                  <a:srgbClr val="15434E"/>
                </a:solidFill>
                <a:latin typeface="Lato" panose="020F0502020204030203" pitchFamily="34" charset="0"/>
              </a:rPr>
              <a:t>o in scadenza ad un prezzo eccezionale</a:t>
            </a:r>
          </a:p>
        </p:txBody>
      </p:sp>
      <p:pic>
        <p:nvPicPr>
          <p:cNvPr id="13" name="Elemento grafico 12" descr="Carrello della spesa con riempimento a tinta unita">
            <a:extLst>
              <a:ext uri="{FF2B5EF4-FFF2-40B4-BE49-F238E27FC236}">
                <a16:creationId xmlns:a16="http://schemas.microsoft.com/office/drawing/2014/main" id="{F6FFB580-6269-A6D6-743A-14106D78BE4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26419" y="463036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967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Connettore diritto 66">
            <a:extLst>
              <a:ext uri="{FF2B5EF4-FFF2-40B4-BE49-F238E27FC236}">
                <a16:creationId xmlns:a16="http://schemas.microsoft.com/office/drawing/2014/main" id="{821CBF42-F3C4-64F2-F09B-D166407F85D2}"/>
              </a:ext>
            </a:extLst>
          </p:cNvPr>
          <p:cNvCxnSpPr>
            <a:cxnSpLocks/>
          </p:cNvCxnSpPr>
          <p:nvPr/>
        </p:nvCxnSpPr>
        <p:spPr>
          <a:xfrm flipH="1">
            <a:off x="10359537" y="5141767"/>
            <a:ext cx="1111275" cy="0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A6CDA9FF-4B21-9A2E-A346-17B29CF31101}"/>
              </a:ext>
            </a:extLst>
          </p:cNvPr>
          <p:cNvCxnSpPr>
            <a:cxnSpLocks/>
          </p:cNvCxnSpPr>
          <p:nvPr/>
        </p:nvCxnSpPr>
        <p:spPr>
          <a:xfrm>
            <a:off x="9490334" y="4281941"/>
            <a:ext cx="844328" cy="770703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482646D-DADA-C0FC-87F2-04D0C5479FC2}"/>
              </a:ext>
            </a:extLst>
          </p:cNvPr>
          <p:cNvSpPr txBox="1"/>
          <p:nvPr/>
        </p:nvSpPr>
        <p:spPr>
          <a:xfrm>
            <a:off x="745492" y="2630610"/>
            <a:ext cx="398643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54492"/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31%</a:t>
            </a:r>
            <a:r>
              <a:rPr lang="it-IT" sz="6600" b="1" dirty="0">
                <a:solidFill>
                  <a:srgbClr val="02C5BA"/>
                </a:solidFill>
                <a:latin typeface="Lato" panose="020F0502020204030203" pitchFamily="34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Lato" panose="020F0502020204030203" pitchFamily="34" charset="0"/>
              </a:rPr>
              <a:t>(-1%)</a:t>
            </a:r>
            <a:endParaRPr lang="it-IT" sz="2400" dirty="0">
              <a:solidFill>
                <a:srgbClr val="FF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considera i</a:t>
            </a:r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</a:rPr>
              <a:t> </a:t>
            </a:r>
            <a:r>
              <a:rPr lang="it-IT" sz="1600" b="1" dirty="0">
                <a:solidFill>
                  <a:srgbClr val="014455"/>
                </a:solidFill>
                <a:latin typeface="Lato" panose="020F0502020204030203" pitchFamily="34" charset="0"/>
              </a:rPr>
              <a:t>social network </a:t>
            </a: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il mezzo informativo </a:t>
            </a:r>
            <a:r>
              <a:rPr lang="it-IT" sz="1600" b="1" dirty="0">
                <a:solidFill>
                  <a:srgbClr val="014455"/>
                </a:solidFill>
                <a:latin typeface="Lato" panose="020F0502020204030203" pitchFamily="34" charset="0"/>
              </a:rPr>
              <a:t>meno attendibile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BF74843-602B-A760-5930-8FC29A2AF1A1}"/>
              </a:ext>
            </a:extLst>
          </p:cNvPr>
          <p:cNvSpPr txBox="1"/>
          <p:nvPr/>
        </p:nvSpPr>
        <p:spPr>
          <a:xfrm>
            <a:off x="745492" y="1052101"/>
            <a:ext cx="3986432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54492"/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19%</a:t>
            </a:r>
            <a:r>
              <a:rPr lang="it-IT" sz="6000" b="1" dirty="0">
                <a:solidFill>
                  <a:srgbClr val="02C5BA"/>
                </a:solidFill>
                <a:latin typeface="Lato" panose="020F0502020204030203" pitchFamily="34" charset="0"/>
              </a:rPr>
              <a:t> </a:t>
            </a:r>
            <a:r>
              <a:rPr lang="it-IT" sz="2400" b="1" dirty="0">
                <a:solidFill>
                  <a:srgbClr val="00B050"/>
                </a:solidFill>
                <a:latin typeface="Lato" panose="020F0502020204030203" pitchFamily="34" charset="0"/>
              </a:rPr>
              <a:t>(+1%)</a:t>
            </a:r>
            <a:endParaRPr lang="it-IT" sz="2400" dirty="0">
              <a:solidFill>
                <a:srgbClr val="00B05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considera i </a:t>
            </a:r>
            <a:r>
              <a:rPr lang="it-IT" sz="1800" b="1" dirty="0">
                <a:solidFill>
                  <a:srgbClr val="014455"/>
                </a:solidFill>
                <a:latin typeface="Lato" panose="020F0502020204030203" pitchFamily="34" charset="0"/>
              </a:rPr>
              <a:t>telegiornali</a:t>
            </a:r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</a:rPr>
              <a:t> </a:t>
            </a: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il mezzo informativo </a:t>
            </a:r>
            <a:r>
              <a:rPr lang="it-IT" sz="1800" b="1" dirty="0">
                <a:solidFill>
                  <a:srgbClr val="014455"/>
                </a:solidFill>
                <a:latin typeface="Lato" panose="020F0502020204030203" pitchFamily="34" charset="0"/>
              </a:rPr>
              <a:t>più attendibile</a:t>
            </a:r>
            <a:endParaRPr lang="it-IT" sz="1800" b="1" dirty="0">
              <a:solidFill>
                <a:srgbClr val="02C5BA"/>
              </a:solidFill>
              <a:latin typeface="Lato" panose="020F0502020204030203" pitchFamily="34" charset="0"/>
            </a:endParaRPr>
          </a:p>
        </p:txBody>
      </p:sp>
      <p:sp>
        <p:nvSpPr>
          <p:cNvPr id="85" name="CasellaDiTesto 84">
            <a:extLst>
              <a:ext uri="{FF2B5EF4-FFF2-40B4-BE49-F238E27FC236}">
                <a16:creationId xmlns:a16="http://schemas.microsoft.com/office/drawing/2014/main" id="{75E65428-7C5D-564F-A07D-E2A08485AC41}"/>
              </a:ext>
            </a:extLst>
          </p:cNvPr>
          <p:cNvSpPr txBox="1"/>
          <p:nvPr/>
        </p:nvSpPr>
        <p:spPr>
          <a:xfrm>
            <a:off x="1068994" y="249769"/>
            <a:ext cx="111230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Il giudizio verso i mezzi di informazione non si risolleva</a:t>
            </a:r>
          </a:p>
        </p:txBody>
      </p:sp>
      <p:sp>
        <p:nvSpPr>
          <p:cNvPr id="7" name="object 51">
            <a:extLst>
              <a:ext uri="{FF2B5EF4-FFF2-40B4-BE49-F238E27FC236}">
                <a16:creationId xmlns:a16="http://schemas.microsoft.com/office/drawing/2014/main" id="{63A6C022-3E7B-175B-007C-EE53876AEED6}"/>
              </a:ext>
            </a:extLst>
          </p:cNvPr>
          <p:cNvSpPr txBox="1"/>
          <p:nvPr/>
        </p:nvSpPr>
        <p:spPr>
          <a:xfrm>
            <a:off x="6523679" y="1480337"/>
            <a:ext cx="4518790" cy="618672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20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Trend giudizio sistema informativo</a:t>
            </a:r>
          </a:p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2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(Punteggio 1-100)</a:t>
            </a:r>
          </a:p>
        </p:txBody>
      </p:sp>
      <p:pic>
        <p:nvPicPr>
          <p:cNvPr id="12" name="Elemento grafico 11" descr="Pollice in alto">
            <a:extLst>
              <a:ext uri="{FF2B5EF4-FFF2-40B4-BE49-F238E27FC236}">
                <a16:creationId xmlns:a16="http://schemas.microsoft.com/office/drawing/2014/main" id="{3731DDE9-652F-80E2-BC21-5EA1547934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33943" y="1113719"/>
            <a:ext cx="540000" cy="540000"/>
          </a:xfrm>
          <a:prstGeom prst="rect">
            <a:avLst/>
          </a:prstGeom>
        </p:spPr>
      </p:pic>
      <p:pic>
        <p:nvPicPr>
          <p:cNvPr id="13" name="Elemento grafico 12" descr="Pollice in alto">
            <a:extLst>
              <a:ext uri="{FF2B5EF4-FFF2-40B4-BE49-F238E27FC236}">
                <a16:creationId xmlns:a16="http://schemas.microsoft.com/office/drawing/2014/main" id="{4C4CCDED-7AF1-6B4C-EF64-348B2A7561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3933943" y="2788012"/>
            <a:ext cx="540000" cy="540000"/>
          </a:xfrm>
          <a:prstGeom prst="rect">
            <a:avLst/>
          </a:prstGeom>
        </p:spPr>
      </p:pic>
      <p:sp>
        <p:nvSpPr>
          <p:cNvPr id="2" name="object 3">
            <a:extLst>
              <a:ext uri="{FF2B5EF4-FFF2-40B4-BE49-F238E27FC236}">
                <a16:creationId xmlns:a16="http://schemas.microsoft.com/office/drawing/2014/main" id="{AEC22E98-A1CA-6FAA-35EF-93CEFC34DEFB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D0057C31-17CD-013E-FE26-0869CA08CBE0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23C7BB2C-A76F-F8B9-2E78-EE6CB8BB6AC9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B11297CF-49AD-CB85-B90F-BDB4DAE1B2D2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23" name="Connettore diritto 22">
            <a:extLst>
              <a:ext uri="{FF2B5EF4-FFF2-40B4-BE49-F238E27FC236}">
                <a16:creationId xmlns:a16="http://schemas.microsoft.com/office/drawing/2014/main" id="{AA073AE3-7483-9975-07EA-7B052EC2CE52}"/>
              </a:ext>
            </a:extLst>
          </p:cNvPr>
          <p:cNvCxnSpPr>
            <a:cxnSpLocks/>
          </p:cNvCxnSpPr>
          <p:nvPr/>
        </p:nvCxnSpPr>
        <p:spPr>
          <a:xfrm>
            <a:off x="8668592" y="3357323"/>
            <a:ext cx="705543" cy="773662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7A052911-6BB4-389F-03C7-06A9EE02B249}"/>
              </a:ext>
            </a:extLst>
          </p:cNvPr>
          <p:cNvCxnSpPr>
            <a:cxnSpLocks/>
            <a:endCxn id="49" idx="1"/>
          </p:cNvCxnSpPr>
          <p:nvPr/>
        </p:nvCxnSpPr>
        <p:spPr>
          <a:xfrm flipV="1">
            <a:off x="7414493" y="3400433"/>
            <a:ext cx="909608" cy="685010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utoShape 17">
            <a:extLst>
              <a:ext uri="{FF2B5EF4-FFF2-40B4-BE49-F238E27FC236}">
                <a16:creationId xmlns:a16="http://schemas.microsoft.com/office/drawing/2014/main" id="{48E018E6-994C-8729-5B44-78A02F12530B}"/>
              </a:ext>
            </a:extLst>
          </p:cNvPr>
          <p:cNvSpPr/>
          <p:nvPr/>
        </p:nvSpPr>
        <p:spPr>
          <a:xfrm rot="-1723701" flipH="1">
            <a:off x="7271638" y="2672739"/>
            <a:ext cx="48624" cy="1235452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2500"/>
          </a:p>
        </p:txBody>
      </p:sp>
      <p:sp>
        <p:nvSpPr>
          <p:cNvPr id="27" name="TextBox 3">
            <a:extLst>
              <a:ext uri="{FF2B5EF4-FFF2-40B4-BE49-F238E27FC236}">
                <a16:creationId xmlns:a16="http://schemas.microsoft.com/office/drawing/2014/main" id="{808319C5-A005-70D0-0867-DB268ED69560}"/>
              </a:ext>
            </a:extLst>
          </p:cNvPr>
          <p:cNvSpPr txBox="1"/>
          <p:nvPr/>
        </p:nvSpPr>
        <p:spPr>
          <a:xfrm>
            <a:off x="5401946" y="5675821"/>
            <a:ext cx="1238466" cy="22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Pre</a:t>
            </a:r>
            <a:r>
              <a:rPr lang="en-US" sz="1455" dirty="0">
                <a:solidFill>
                  <a:srgbClr val="191919"/>
                </a:solidFill>
                <a:latin typeface="Lato Bold"/>
              </a:rPr>
              <a:t> </a:t>
            </a:r>
            <a:r>
              <a:rPr lang="en-US" sz="1455" dirty="0">
                <a:solidFill>
                  <a:srgbClr val="575756"/>
                </a:solidFill>
                <a:latin typeface="Lato Bold"/>
              </a:rPr>
              <a:t>Covid</a:t>
            </a:r>
          </a:p>
        </p:txBody>
      </p:sp>
      <p:sp>
        <p:nvSpPr>
          <p:cNvPr id="28" name="TextBox 5">
            <a:extLst>
              <a:ext uri="{FF2B5EF4-FFF2-40B4-BE49-F238E27FC236}">
                <a16:creationId xmlns:a16="http://schemas.microsoft.com/office/drawing/2014/main" id="{34D438AB-7EFB-E42A-29D9-1343275A7145}"/>
              </a:ext>
            </a:extLst>
          </p:cNvPr>
          <p:cNvSpPr txBox="1"/>
          <p:nvPr/>
        </p:nvSpPr>
        <p:spPr>
          <a:xfrm>
            <a:off x="7076184" y="5675821"/>
            <a:ext cx="1238466" cy="22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2021</a:t>
            </a:r>
          </a:p>
        </p:txBody>
      </p:sp>
      <p:sp>
        <p:nvSpPr>
          <p:cNvPr id="29" name="TextBox 6">
            <a:extLst>
              <a:ext uri="{FF2B5EF4-FFF2-40B4-BE49-F238E27FC236}">
                <a16:creationId xmlns:a16="http://schemas.microsoft.com/office/drawing/2014/main" id="{5CB51883-F277-FF96-FF3D-FF6675778C81}"/>
              </a:ext>
            </a:extLst>
          </p:cNvPr>
          <p:cNvSpPr txBox="1"/>
          <p:nvPr/>
        </p:nvSpPr>
        <p:spPr>
          <a:xfrm>
            <a:off x="8001534" y="5675821"/>
            <a:ext cx="1238466" cy="22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2022</a:t>
            </a:r>
          </a:p>
        </p:txBody>
      </p:sp>
      <p:sp>
        <p:nvSpPr>
          <p:cNvPr id="31" name="AutoShape 17">
            <a:extLst>
              <a:ext uri="{FF2B5EF4-FFF2-40B4-BE49-F238E27FC236}">
                <a16:creationId xmlns:a16="http://schemas.microsoft.com/office/drawing/2014/main" id="{EC8DAC8D-9DC2-D38A-C41F-4210FF0AA6DA}"/>
              </a:ext>
            </a:extLst>
          </p:cNvPr>
          <p:cNvSpPr/>
          <p:nvPr/>
        </p:nvSpPr>
        <p:spPr>
          <a:xfrm rot="-1723701">
            <a:off x="6268087" y="2603827"/>
            <a:ext cx="605043" cy="112346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sz="2500"/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018EBCFB-0A6D-3049-6450-30D77CEDF03A}"/>
              </a:ext>
            </a:extLst>
          </p:cNvPr>
          <p:cNvGrpSpPr/>
          <p:nvPr/>
        </p:nvGrpSpPr>
        <p:grpSpPr>
          <a:xfrm>
            <a:off x="5603993" y="2471257"/>
            <a:ext cx="741949" cy="738400"/>
            <a:chOff x="3685737" y="4776590"/>
            <a:chExt cx="834373" cy="838113"/>
          </a:xfrm>
        </p:grpSpPr>
        <p:grpSp>
          <p:nvGrpSpPr>
            <p:cNvPr id="33" name="Group 12">
              <a:extLst>
                <a:ext uri="{FF2B5EF4-FFF2-40B4-BE49-F238E27FC236}">
                  <a16:creationId xmlns:a16="http://schemas.microsoft.com/office/drawing/2014/main" id="{458C2922-6564-63DB-5C11-BFD391269C1C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35" name="Freeform 13">
                <a:extLst>
                  <a:ext uri="{FF2B5EF4-FFF2-40B4-BE49-F238E27FC236}">
                    <a16:creationId xmlns:a16="http://schemas.microsoft.com/office/drawing/2014/main" id="{3CAA8339-C9C0-9DFE-A1E7-51D76DEB7470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C5BA"/>
              </a:solidFill>
            </p:spPr>
            <p:txBody>
              <a:bodyPr anchor="ctr"/>
              <a:lstStyle/>
              <a:p>
                <a:endParaRPr lang="it-IT" sz="2500"/>
              </a:p>
            </p:txBody>
          </p:sp>
          <p:sp>
            <p:nvSpPr>
              <p:cNvPr id="36" name="TextBox 14">
                <a:extLst>
                  <a:ext uri="{FF2B5EF4-FFF2-40B4-BE49-F238E27FC236}">
                    <a16:creationId xmlns:a16="http://schemas.microsoft.com/office/drawing/2014/main" id="{76FD48CF-D5C1-025E-7367-0E00A78C501D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250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34" name="CasellaDiTesto 33">
              <a:extLst>
                <a:ext uri="{FF2B5EF4-FFF2-40B4-BE49-F238E27FC236}">
                  <a16:creationId xmlns:a16="http://schemas.microsoft.com/office/drawing/2014/main" id="{33059EE8-3E3C-39F2-6432-B3BD4877D23C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5414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5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53</a:t>
              </a:r>
            </a:p>
          </p:txBody>
        </p:sp>
      </p:grpSp>
      <p:grpSp>
        <p:nvGrpSpPr>
          <p:cNvPr id="37" name="Gruppo 36">
            <a:extLst>
              <a:ext uri="{FF2B5EF4-FFF2-40B4-BE49-F238E27FC236}">
                <a16:creationId xmlns:a16="http://schemas.microsoft.com/office/drawing/2014/main" id="{E8D56B7A-462F-F2CA-E7C6-8901F20D03F7}"/>
              </a:ext>
            </a:extLst>
          </p:cNvPr>
          <p:cNvGrpSpPr/>
          <p:nvPr/>
        </p:nvGrpSpPr>
        <p:grpSpPr>
          <a:xfrm>
            <a:off x="6602089" y="2193221"/>
            <a:ext cx="764957" cy="739507"/>
            <a:chOff x="3685737" y="4776590"/>
            <a:chExt cx="834373" cy="838113"/>
          </a:xfrm>
        </p:grpSpPr>
        <p:grpSp>
          <p:nvGrpSpPr>
            <p:cNvPr id="38" name="Group 12">
              <a:extLst>
                <a:ext uri="{FF2B5EF4-FFF2-40B4-BE49-F238E27FC236}">
                  <a16:creationId xmlns:a16="http://schemas.microsoft.com/office/drawing/2014/main" id="{A88F9CD2-8F75-E425-790B-CFDD0BF40971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40" name="Freeform 13">
                <a:extLst>
                  <a:ext uri="{FF2B5EF4-FFF2-40B4-BE49-F238E27FC236}">
                    <a16:creationId xmlns:a16="http://schemas.microsoft.com/office/drawing/2014/main" id="{28D4FA59-0AD9-710F-82B8-47D53C2DC447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A2CA"/>
              </a:solidFill>
            </p:spPr>
            <p:txBody>
              <a:bodyPr anchor="ctr"/>
              <a:lstStyle/>
              <a:p>
                <a:endParaRPr lang="it-IT" sz="2500"/>
              </a:p>
            </p:txBody>
          </p:sp>
          <p:sp>
            <p:nvSpPr>
              <p:cNvPr id="41" name="TextBox 14">
                <a:extLst>
                  <a:ext uri="{FF2B5EF4-FFF2-40B4-BE49-F238E27FC236}">
                    <a16:creationId xmlns:a16="http://schemas.microsoft.com/office/drawing/2014/main" id="{788E1AAF-D0B4-3578-6FD5-399767405430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250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39" name="CasellaDiTesto 38">
              <a:extLst>
                <a:ext uri="{FF2B5EF4-FFF2-40B4-BE49-F238E27FC236}">
                  <a16:creationId xmlns:a16="http://schemas.microsoft.com/office/drawing/2014/main" id="{B6404EC6-75CE-7AAB-C481-993F066210B5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540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5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54</a:t>
              </a:r>
            </a:p>
          </p:txBody>
        </p:sp>
      </p:grpSp>
      <p:grpSp>
        <p:nvGrpSpPr>
          <p:cNvPr id="42" name="Gruppo 41">
            <a:extLst>
              <a:ext uri="{FF2B5EF4-FFF2-40B4-BE49-F238E27FC236}">
                <a16:creationId xmlns:a16="http://schemas.microsoft.com/office/drawing/2014/main" id="{5E312E6D-579E-7D5B-460B-5E661E8DA5D1}"/>
              </a:ext>
            </a:extLst>
          </p:cNvPr>
          <p:cNvGrpSpPr/>
          <p:nvPr/>
        </p:nvGrpSpPr>
        <p:grpSpPr>
          <a:xfrm>
            <a:off x="7327472" y="3637136"/>
            <a:ext cx="725108" cy="717146"/>
            <a:chOff x="3685737" y="4776590"/>
            <a:chExt cx="834373" cy="838113"/>
          </a:xfrm>
        </p:grpSpPr>
        <p:grpSp>
          <p:nvGrpSpPr>
            <p:cNvPr id="43" name="Group 12">
              <a:extLst>
                <a:ext uri="{FF2B5EF4-FFF2-40B4-BE49-F238E27FC236}">
                  <a16:creationId xmlns:a16="http://schemas.microsoft.com/office/drawing/2014/main" id="{2FD6EB20-F707-7E20-EFF9-9590F39F58DE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45" name="Freeform 13">
                <a:extLst>
                  <a:ext uri="{FF2B5EF4-FFF2-40B4-BE49-F238E27FC236}">
                    <a16:creationId xmlns:a16="http://schemas.microsoft.com/office/drawing/2014/main" id="{5F964CF4-DCEA-D4EB-497C-F310754577AE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82A2"/>
              </a:solidFill>
            </p:spPr>
            <p:txBody>
              <a:bodyPr anchor="ctr"/>
              <a:lstStyle/>
              <a:p>
                <a:endParaRPr lang="it-IT" sz="2500"/>
              </a:p>
            </p:txBody>
          </p:sp>
          <p:sp>
            <p:nvSpPr>
              <p:cNvPr id="46" name="TextBox 14">
                <a:extLst>
                  <a:ext uri="{FF2B5EF4-FFF2-40B4-BE49-F238E27FC236}">
                    <a16:creationId xmlns:a16="http://schemas.microsoft.com/office/drawing/2014/main" id="{6757DD1B-BAB1-349D-3F86-0362E694C4C2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250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44" name="CasellaDiTesto 43">
              <a:extLst>
                <a:ext uri="{FF2B5EF4-FFF2-40B4-BE49-F238E27FC236}">
                  <a16:creationId xmlns:a16="http://schemas.microsoft.com/office/drawing/2014/main" id="{D01130E1-2A9F-25BA-DF12-9DEA03730AAC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557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5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49</a:t>
              </a:r>
            </a:p>
          </p:txBody>
        </p:sp>
      </p:grpSp>
      <p:grpSp>
        <p:nvGrpSpPr>
          <p:cNvPr id="47" name="Gruppo 46">
            <a:extLst>
              <a:ext uri="{FF2B5EF4-FFF2-40B4-BE49-F238E27FC236}">
                <a16:creationId xmlns:a16="http://schemas.microsoft.com/office/drawing/2014/main" id="{0DFB322B-500E-0153-45B1-02280BFABA10}"/>
              </a:ext>
            </a:extLst>
          </p:cNvPr>
          <p:cNvGrpSpPr/>
          <p:nvPr/>
        </p:nvGrpSpPr>
        <p:grpSpPr>
          <a:xfrm>
            <a:off x="8245958" y="3024660"/>
            <a:ext cx="726907" cy="717146"/>
            <a:chOff x="3685737" y="4776590"/>
            <a:chExt cx="834373" cy="838113"/>
          </a:xfrm>
        </p:grpSpPr>
        <p:grpSp>
          <p:nvGrpSpPr>
            <p:cNvPr id="48" name="Group 12">
              <a:extLst>
                <a:ext uri="{FF2B5EF4-FFF2-40B4-BE49-F238E27FC236}">
                  <a16:creationId xmlns:a16="http://schemas.microsoft.com/office/drawing/2014/main" id="{6A8FE5D5-E847-3E64-FA8D-A0F982F53C35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50" name="Freeform 13">
                <a:extLst>
                  <a:ext uri="{FF2B5EF4-FFF2-40B4-BE49-F238E27FC236}">
                    <a16:creationId xmlns:a16="http://schemas.microsoft.com/office/drawing/2014/main" id="{10C20FA3-7C9A-73CD-1744-C82EEBCCB84B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15434E"/>
              </a:solidFill>
            </p:spPr>
            <p:txBody>
              <a:bodyPr anchor="ctr"/>
              <a:lstStyle/>
              <a:p>
                <a:endParaRPr lang="it-IT" sz="2500"/>
              </a:p>
            </p:txBody>
          </p:sp>
          <p:sp>
            <p:nvSpPr>
              <p:cNvPr id="51" name="TextBox 14">
                <a:extLst>
                  <a:ext uri="{FF2B5EF4-FFF2-40B4-BE49-F238E27FC236}">
                    <a16:creationId xmlns:a16="http://schemas.microsoft.com/office/drawing/2014/main" id="{DACAC305-A1F1-3E10-7A50-3AFB7AC0BF40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250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49" name="CasellaDiTesto 48">
              <a:extLst>
                <a:ext uri="{FF2B5EF4-FFF2-40B4-BE49-F238E27FC236}">
                  <a16:creationId xmlns:a16="http://schemas.microsoft.com/office/drawing/2014/main" id="{0BCD2E07-91A0-BB02-E94F-739D9C5B7F01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557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5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51</a:t>
              </a:r>
            </a:p>
          </p:txBody>
        </p:sp>
      </p:grpSp>
      <p:grpSp>
        <p:nvGrpSpPr>
          <p:cNvPr id="52" name="Gruppo 51">
            <a:extLst>
              <a:ext uri="{FF2B5EF4-FFF2-40B4-BE49-F238E27FC236}">
                <a16:creationId xmlns:a16="http://schemas.microsoft.com/office/drawing/2014/main" id="{C60D29EE-2528-EEE3-3074-2B3C2293B1B9}"/>
              </a:ext>
            </a:extLst>
          </p:cNvPr>
          <p:cNvGrpSpPr/>
          <p:nvPr/>
        </p:nvGrpSpPr>
        <p:grpSpPr>
          <a:xfrm>
            <a:off x="9147201" y="3895797"/>
            <a:ext cx="726907" cy="717146"/>
            <a:chOff x="3685737" y="4776590"/>
            <a:chExt cx="834373" cy="838113"/>
          </a:xfrm>
        </p:grpSpPr>
        <p:grpSp>
          <p:nvGrpSpPr>
            <p:cNvPr id="53" name="Group 12">
              <a:extLst>
                <a:ext uri="{FF2B5EF4-FFF2-40B4-BE49-F238E27FC236}">
                  <a16:creationId xmlns:a16="http://schemas.microsoft.com/office/drawing/2014/main" id="{F0C6BE14-DB2F-437C-EC1F-CB159ED1B217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55" name="Freeform 13">
                <a:extLst>
                  <a:ext uri="{FF2B5EF4-FFF2-40B4-BE49-F238E27FC236}">
                    <a16:creationId xmlns:a16="http://schemas.microsoft.com/office/drawing/2014/main" id="{05B1CB0C-2375-6F4A-1490-381BFFA24036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txBody>
              <a:bodyPr anchor="ctr"/>
              <a:lstStyle/>
              <a:p>
                <a:endParaRPr lang="it-IT" sz="2500"/>
              </a:p>
            </p:txBody>
          </p:sp>
          <p:sp>
            <p:nvSpPr>
              <p:cNvPr id="56" name="TextBox 14">
                <a:extLst>
                  <a:ext uri="{FF2B5EF4-FFF2-40B4-BE49-F238E27FC236}">
                    <a16:creationId xmlns:a16="http://schemas.microsoft.com/office/drawing/2014/main" id="{DB38CEEF-B9CB-560A-E4BC-067F6C9AC93F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250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54" name="CasellaDiTesto 53">
              <a:extLst>
                <a:ext uri="{FF2B5EF4-FFF2-40B4-BE49-F238E27FC236}">
                  <a16:creationId xmlns:a16="http://schemas.microsoft.com/office/drawing/2014/main" id="{59BFD5D8-42FF-5231-4541-6EB2BD136CD9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557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5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48</a:t>
              </a:r>
            </a:p>
          </p:txBody>
        </p:sp>
      </p:grpSp>
      <p:sp>
        <p:nvSpPr>
          <p:cNvPr id="62" name="TextBox 5">
            <a:extLst>
              <a:ext uri="{FF2B5EF4-FFF2-40B4-BE49-F238E27FC236}">
                <a16:creationId xmlns:a16="http://schemas.microsoft.com/office/drawing/2014/main" id="{8C12FE6D-9556-6314-FB50-F33F36887E60}"/>
              </a:ext>
            </a:extLst>
          </p:cNvPr>
          <p:cNvSpPr txBox="1"/>
          <p:nvPr/>
        </p:nvSpPr>
        <p:spPr>
          <a:xfrm>
            <a:off x="6279170" y="5675821"/>
            <a:ext cx="1238466" cy="22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2020</a:t>
            </a:r>
          </a:p>
        </p:txBody>
      </p:sp>
      <p:sp>
        <p:nvSpPr>
          <p:cNvPr id="63" name="TextBox 6">
            <a:extLst>
              <a:ext uri="{FF2B5EF4-FFF2-40B4-BE49-F238E27FC236}">
                <a16:creationId xmlns:a16="http://schemas.microsoft.com/office/drawing/2014/main" id="{7F7C71E6-4629-67BD-C1AB-1D51A74D1E16}"/>
              </a:ext>
            </a:extLst>
          </p:cNvPr>
          <p:cNvSpPr txBox="1"/>
          <p:nvPr/>
        </p:nvSpPr>
        <p:spPr>
          <a:xfrm>
            <a:off x="8910842" y="5675821"/>
            <a:ext cx="1238466" cy="22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2023</a:t>
            </a:r>
          </a:p>
        </p:txBody>
      </p:sp>
      <p:sp>
        <p:nvSpPr>
          <p:cNvPr id="8" name="object 51">
            <a:extLst>
              <a:ext uri="{FF2B5EF4-FFF2-40B4-BE49-F238E27FC236}">
                <a16:creationId xmlns:a16="http://schemas.microsoft.com/office/drawing/2014/main" id="{21DD39B3-EF39-CC83-B7FD-56970DE6978F}"/>
              </a:ext>
            </a:extLst>
          </p:cNvPr>
          <p:cNvSpPr txBox="1"/>
          <p:nvPr/>
        </p:nvSpPr>
        <p:spPr>
          <a:xfrm>
            <a:off x="-1" y="6230981"/>
            <a:ext cx="12192001" cy="6267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lang="it-IT" dirty="0"/>
              <a:t>Quale crede sia il mezzo di informazione PIÙ ATTENDIBILE attualmente a disposizione? </a:t>
            </a:r>
          </a:p>
          <a:p>
            <a:r>
              <a:rPr lang="it-IT" dirty="0"/>
              <a:t>Ed invece quale pensa sia il mezzo di informazione MENO ATTENDIBILE attualmente a disposizione?</a:t>
            </a:r>
          </a:p>
          <a:p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Dovendo dare un giudizio con un voto da 1 a 100, dove 1 è il minimo e 100 è il massimo, quale voto darebbe OGGI all'informazione?</a:t>
            </a:r>
          </a:p>
          <a:p>
            <a:pPr marL="0" indent="0">
              <a:buNone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 1.000</a:t>
            </a:r>
            <a:endParaRPr lang="it-IT" dirty="0"/>
          </a:p>
        </p:txBody>
      </p: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60BD396A-A30B-E308-8E57-6E7BDFFEEF4D}"/>
              </a:ext>
            </a:extLst>
          </p:cNvPr>
          <p:cNvGrpSpPr/>
          <p:nvPr/>
        </p:nvGrpSpPr>
        <p:grpSpPr>
          <a:xfrm>
            <a:off x="10035068" y="4742607"/>
            <a:ext cx="726907" cy="717146"/>
            <a:chOff x="3685737" y="4776590"/>
            <a:chExt cx="834373" cy="838113"/>
          </a:xfrm>
        </p:grpSpPr>
        <p:grpSp>
          <p:nvGrpSpPr>
            <p:cNvPr id="22" name="Group 12">
              <a:extLst>
                <a:ext uri="{FF2B5EF4-FFF2-40B4-BE49-F238E27FC236}">
                  <a16:creationId xmlns:a16="http://schemas.microsoft.com/office/drawing/2014/main" id="{6E67EC7C-63E1-8576-48B1-04D4F1579B06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57" name="Freeform 13">
                <a:extLst>
                  <a:ext uri="{FF2B5EF4-FFF2-40B4-BE49-F238E27FC236}">
                    <a16:creationId xmlns:a16="http://schemas.microsoft.com/office/drawing/2014/main" id="{60611D9E-4FDA-78ED-5B03-4D1C1B06558C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FF6600"/>
              </a:solidFill>
            </p:spPr>
            <p:txBody>
              <a:bodyPr anchor="ctr"/>
              <a:lstStyle/>
              <a:p>
                <a:endParaRPr lang="it-IT" sz="2500"/>
              </a:p>
            </p:txBody>
          </p:sp>
          <p:sp>
            <p:nvSpPr>
              <p:cNvPr id="58" name="TextBox 14">
                <a:extLst>
                  <a:ext uri="{FF2B5EF4-FFF2-40B4-BE49-F238E27FC236}">
                    <a16:creationId xmlns:a16="http://schemas.microsoft.com/office/drawing/2014/main" id="{29882349-6E17-505F-114F-835F2E3E7F55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250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30" name="CasellaDiTesto 29">
              <a:extLst>
                <a:ext uri="{FF2B5EF4-FFF2-40B4-BE49-F238E27FC236}">
                  <a16:creationId xmlns:a16="http://schemas.microsoft.com/office/drawing/2014/main" id="{63E21E27-1E21-A955-F01A-EC4838718F30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557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5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45</a:t>
              </a:r>
            </a:p>
          </p:txBody>
        </p:sp>
      </p:grpSp>
      <p:sp>
        <p:nvSpPr>
          <p:cNvPr id="59" name="TextBox 6">
            <a:extLst>
              <a:ext uri="{FF2B5EF4-FFF2-40B4-BE49-F238E27FC236}">
                <a16:creationId xmlns:a16="http://schemas.microsoft.com/office/drawing/2014/main" id="{65121AE2-1006-ED21-5673-5A3FFB294E0E}"/>
              </a:ext>
            </a:extLst>
          </p:cNvPr>
          <p:cNvSpPr txBox="1"/>
          <p:nvPr/>
        </p:nvSpPr>
        <p:spPr>
          <a:xfrm>
            <a:off x="9820152" y="5675821"/>
            <a:ext cx="1238466" cy="22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2024</a:t>
            </a:r>
          </a:p>
        </p:txBody>
      </p:sp>
      <p:sp>
        <p:nvSpPr>
          <p:cNvPr id="66" name="CasellaDiTesto 65">
            <a:extLst>
              <a:ext uri="{FF2B5EF4-FFF2-40B4-BE49-F238E27FC236}">
                <a16:creationId xmlns:a16="http://schemas.microsoft.com/office/drawing/2014/main" id="{013C8FBD-C23D-7EBD-52D6-971BFA6B9612}"/>
              </a:ext>
            </a:extLst>
          </p:cNvPr>
          <p:cNvSpPr txBox="1"/>
          <p:nvPr/>
        </p:nvSpPr>
        <p:spPr>
          <a:xfrm>
            <a:off x="745492" y="4397790"/>
            <a:ext cx="398643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54492"/>
            <a:r>
              <a:rPr lang="it-IT" sz="6600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17%</a:t>
            </a:r>
            <a:r>
              <a:rPr lang="it-IT" sz="6600" b="1" dirty="0">
                <a:solidFill>
                  <a:srgbClr val="FF0000"/>
                </a:solidFill>
                <a:latin typeface="Lato" panose="020F0502020204030203" pitchFamily="34" charset="0"/>
              </a:rPr>
              <a:t> </a:t>
            </a:r>
            <a:r>
              <a:rPr lang="it-IT" sz="2400" b="1" dirty="0">
                <a:solidFill>
                  <a:srgbClr val="00B050"/>
                </a:solidFill>
                <a:latin typeface="Lato" panose="020F0502020204030203" pitchFamily="34" charset="0"/>
              </a:rPr>
              <a:t>(-3%)</a:t>
            </a:r>
            <a:endParaRPr lang="it-IT" sz="2400" dirty="0">
              <a:solidFill>
                <a:srgbClr val="00B05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ritiene che </a:t>
            </a:r>
            <a:r>
              <a:rPr lang="it-IT" sz="1600" b="1" dirty="0">
                <a:solidFill>
                  <a:srgbClr val="014455"/>
                </a:solidFill>
                <a:latin typeface="Lato" panose="020F0502020204030203" pitchFamily="34" charset="0"/>
              </a:rPr>
              <a:t>NESSUNA fonte di informazione </a:t>
            </a:r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sia</a:t>
            </a:r>
            <a:r>
              <a:rPr lang="it-IT" sz="1600" b="1" dirty="0">
                <a:solidFill>
                  <a:srgbClr val="014455"/>
                </a:solidFill>
                <a:latin typeface="Lato" panose="020F0502020204030203" pitchFamily="34" charset="0"/>
              </a:rPr>
              <a:t> attendibile</a:t>
            </a:r>
          </a:p>
        </p:txBody>
      </p:sp>
      <p:pic>
        <p:nvPicPr>
          <p:cNvPr id="69" name="Elemento grafico 68" descr="Chiudi con riempimento a tinta unita">
            <a:extLst>
              <a:ext uri="{FF2B5EF4-FFF2-40B4-BE49-F238E27FC236}">
                <a16:creationId xmlns:a16="http://schemas.microsoft.com/office/drawing/2014/main" id="{2F873DB4-2D98-6847-7986-234C3921A4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33942" y="4440873"/>
            <a:ext cx="540000" cy="540000"/>
          </a:xfrm>
          <a:prstGeom prst="rect">
            <a:avLst/>
          </a:prstGeom>
        </p:spPr>
      </p:pic>
      <p:sp>
        <p:nvSpPr>
          <p:cNvPr id="70" name="object 2">
            <a:extLst>
              <a:ext uri="{FF2B5EF4-FFF2-40B4-BE49-F238E27FC236}">
                <a16:creationId xmlns:a16="http://schemas.microsoft.com/office/drawing/2014/main" id="{00294688-4C9F-0F35-6AC5-CE349DE3E258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F5A50EAA-8F33-5586-C932-A5CD9C20A08F}"/>
              </a:ext>
            </a:extLst>
          </p:cNvPr>
          <p:cNvGrpSpPr/>
          <p:nvPr/>
        </p:nvGrpSpPr>
        <p:grpSpPr>
          <a:xfrm>
            <a:off x="11112169" y="4765994"/>
            <a:ext cx="726907" cy="717146"/>
            <a:chOff x="3685737" y="4776590"/>
            <a:chExt cx="834373" cy="838113"/>
          </a:xfrm>
        </p:grpSpPr>
        <p:grpSp>
          <p:nvGrpSpPr>
            <p:cNvPr id="18" name="Group 12">
              <a:extLst>
                <a:ext uri="{FF2B5EF4-FFF2-40B4-BE49-F238E27FC236}">
                  <a16:creationId xmlns:a16="http://schemas.microsoft.com/office/drawing/2014/main" id="{9AD1B97C-30FB-A3F6-5E95-7A0B68E907BD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20" name="Freeform 13">
                <a:extLst>
                  <a:ext uri="{FF2B5EF4-FFF2-40B4-BE49-F238E27FC236}">
                    <a16:creationId xmlns:a16="http://schemas.microsoft.com/office/drawing/2014/main" id="{780FF29F-B06C-C722-FE40-86E68E00ACED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730303"/>
              </a:solidFill>
            </p:spPr>
            <p:txBody>
              <a:bodyPr anchor="ctr"/>
              <a:lstStyle/>
              <a:p>
                <a:endParaRPr lang="it-IT" sz="2500" dirty="0"/>
              </a:p>
            </p:txBody>
          </p:sp>
          <p:sp>
            <p:nvSpPr>
              <p:cNvPr id="21" name="TextBox 14">
                <a:extLst>
                  <a:ext uri="{FF2B5EF4-FFF2-40B4-BE49-F238E27FC236}">
                    <a16:creationId xmlns:a16="http://schemas.microsoft.com/office/drawing/2014/main" id="{53FEF3F0-D0EE-E9B2-72BE-B4A819909CF3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250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9" name="CasellaDiTesto 18">
              <a:extLst>
                <a:ext uri="{FF2B5EF4-FFF2-40B4-BE49-F238E27FC236}">
                  <a16:creationId xmlns:a16="http://schemas.microsoft.com/office/drawing/2014/main" id="{58236117-E954-E451-F74E-8923C26E1671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557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5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45</a:t>
              </a:r>
            </a:p>
          </p:txBody>
        </p:sp>
      </p:grpSp>
      <p:sp>
        <p:nvSpPr>
          <p:cNvPr id="72" name="TextBox 6">
            <a:extLst>
              <a:ext uri="{FF2B5EF4-FFF2-40B4-BE49-F238E27FC236}">
                <a16:creationId xmlns:a16="http://schemas.microsoft.com/office/drawing/2014/main" id="{FFA65CBB-1875-3FE5-D281-80AD2E2184C6}"/>
              </a:ext>
            </a:extLst>
          </p:cNvPr>
          <p:cNvSpPr txBox="1"/>
          <p:nvPr/>
        </p:nvSpPr>
        <p:spPr>
          <a:xfrm>
            <a:off x="10761544" y="5714773"/>
            <a:ext cx="1238466" cy="22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BAF42-2AA0-446D-B124-7E030BC72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07672C88-00AA-1A68-0156-41FD4BE96102}"/>
              </a:ext>
            </a:extLst>
          </p:cNvPr>
          <p:cNvSpPr txBox="1"/>
          <p:nvPr/>
        </p:nvSpPr>
        <p:spPr>
          <a:xfrm>
            <a:off x="1773631" y="3874073"/>
            <a:ext cx="398643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54492"/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39%</a:t>
            </a:r>
            <a:endParaRPr lang="it-IT" sz="2400" dirty="0">
              <a:solidFill>
                <a:srgbClr val="FF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considera i</a:t>
            </a:r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</a:rPr>
              <a:t> </a:t>
            </a:r>
            <a:r>
              <a:rPr lang="it-IT" sz="1600" b="1" dirty="0">
                <a:solidFill>
                  <a:srgbClr val="014455"/>
                </a:solidFill>
                <a:latin typeface="Lato" panose="020F0502020204030203" pitchFamily="34" charset="0"/>
              </a:rPr>
              <a:t>SOCIAL MEDIA </a:t>
            </a:r>
          </a:p>
          <a:p>
            <a:pPr algn="ctr" defTabSz="554492"/>
            <a:r>
              <a:rPr lang="it-IT" sz="1700" b="1" dirty="0">
                <a:solidFill>
                  <a:srgbClr val="15434E"/>
                </a:solidFill>
                <a:latin typeface="Lato" panose="020F0502020204030203" pitchFamily="34" charset="0"/>
              </a:rPr>
              <a:t>negativi</a:t>
            </a:r>
            <a:r>
              <a:rPr lang="it-IT" sz="1700" b="1" dirty="0">
                <a:solidFill>
                  <a:srgbClr val="575756"/>
                </a:solidFill>
                <a:latin typeface="Lato" panose="020F0502020204030203" pitchFamily="34" charset="0"/>
              </a:rPr>
              <a:t> </a:t>
            </a:r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per il proprio benessere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82A4B44C-58EC-E537-6C96-51927CF222AA}"/>
              </a:ext>
            </a:extLst>
          </p:cNvPr>
          <p:cNvSpPr txBox="1"/>
          <p:nvPr/>
        </p:nvSpPr>
        <p:spPr>
          <a:xfrm>
            <a:off x="1843836" y="1990530"/>
            <a:ext cx="3986432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54492"/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42%</a:t>
            </a:r>
            <a:endParaRPr lang="it-IT" sz="2400" dirty="0">
              <a:solidFill>
                <a:srgbClr val="92D05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ritiene i </a:t>
            </a:r>
            <a:r>
              <a:rPr lang="it-IT" sz="1800" b="1" dirty="0">
                <a:solidFill>
                  <a:srgbClr val="014455"/>
                </a:solidFill>
                <a:latin typeface="Lato" panose="020F0502020204030203" pitchFamily="34" charset="0"/>
              </a:rPr>
              <a:t>TELEGIORNALI</a:t>
            </a:r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</a:rPr>
              <a:t> </a:t>
            </a:r>
          </a:p>
          <a:p>
            <a:pPr algn="ctr" defTabSz="554492"/>
            <a:r>
              <a:rPr lang="it-IT" sz="1700" b="1" dirty="0">
                <a:solidFill>
                  <a:srgbClr val="15434E"/>
                </a:solidFill>
                <a:latin typeface="Lato" panose="020F0502020204030203" pitchFamily="34" charset="0"/>
              </a:rPr>
              <a:t>negativi</a:t>
            </a:r>
            <a:r>
              <a:rPr lang="it-IT" sz="1700" b="1" dirty="0">
                <a:solidFill>
                  <a:srgbClr val="575756"/>
                </a:solidFill>
                <a:latin typeface="Lato" panose="020F0502020204030203" pitchFamily="34" charset="0"/>
              </a:rPr>
              <a:t> </a:t>
            </a:r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per il proprio benessere</a:t>
            </a:r>
          </a:p>
        </p:txBody>
      </p:sp>
      <p:sp>
        <p:nvSpPr>
          <p:cNvPr id="85" name="CasellaDiTesto 84">
            <a:extLst>
              <a:ext uri="{FF2B5EF4-FFF2-40B4-BE49-F238E27FC236}">
                <a16:creationId xmlns:a16="http://schemas.microsoft.com/office/drawing/2014/main" id="{4DAF2659-8802-3206-A44C-6874739133CB}"/>
              </a:ext>
            </a:extLst>
          </p:cNvPr>
          <p:cNvSpPr txBox="1"/>
          <p:nvPr/>
        </p:nvSpPr>
        <p:spPr>
          <a:xfrm>
            <a:off x="1068994" y="249769"/>
            <a:ext cx="111230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…ed influisce sul benessere delle persone</a:t>
            </a: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559205B8-C398-A820-20D1-6445AFA70CB8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6D5C3BB8-3566-4A8E-8056-875775F1D69D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46A51277-09F0-6F23-3DA6-C65D92B097A2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4121C1C5-BE3D-2F35-41DB-40CC0E8D5936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object 51">
            <a:extLst>
              <a:ext uri="{FF2B5EF4-FFF2-40B4-BE49-F238E27FC236}">
                <a16:creationId xmlns:a16="http://schemas.microsoft.com/office/drawing/2014/main" id="{7953D62C-99B7-77A5-95F8-6AC07C6E2CE1}"/>
              </a:ext>
            </a:extLst>
          </p:cNvPr>
          <p:cNvSpPr txBox="1"/>
          <p:nvPr/>
        </p:nvSpPr>
        <p:spPr>
          <a:xfrm>
            <a:off x="-2" y="6431422"/>
            <a:ext cx="12192001" cy="349702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lang="it-IT" dirty="0"/>
              <a:t>In che modo la comunicazione attraverso i seguenti media influisce sul tuo benessere psicologico? </a:t>
            </a:r>
            <a:br>
              <a:rPr lang="it-IT" dirty="0"/>
            </a:b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 1.000</a:t>
            </a:r>
            <a:endParaRPr lang="it-IT" dirty="0"/>
          </a:p>
        </p:txBody>
      </p:sp>
      <p:sp>
        <p:nvSpPr>
          <p:cNvPr id="66" name="CasellaDiTesto 65">
            <a:extLst>
              <a:ext uri="{FF2B5EF4-FFF2-40B4-BE49-F238E27FC236}">
                <a16:creationId xmlns:a16="http://schemas.microsoft.com/office/drawing/2014/main" id="{829050E6-688A-7DC0-D4F0-38789ECE539B}"/>
              </a:ext>
            </a:extLst>
          </p:cNvPr>
          <p:cNvSpPr txBox="1"/>
          <p:nvPr/>
        </p:nvSpPr>
        <p:spPr>
          <a:xfrm>
            <a:off x="6759347" y="1942511"/>
            <a:ext cx="3986432" cy="1923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54492"/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38%</a:t>
            </a:r>
            <a:endParaRPr lang="it-IT" sz="2400" dirty="0">
              <a:solidFill>
                <a:srgbClr val="15434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ritiene </a:t>
            </a:r>
            <a:r>
              <a:rPr lang="it-IT" b="1" dirty="0">
                <a:solidFill>
                  <a:srgbClr val="014455"/>
                </a:solidFill>
                <a:latin typeface="Lato" panose="020F0502020204030203" pitchFamily="34" charset="0"/>
              </a:rPr>
              <a:t>i SITI WEB DI INFORMAZIONE</a:t>
            </a:r>
          </a:p>
          <a:p>
            <a:pPr algn="ctr" defTabSz="554492"/>
            <a:r>
              <a:rPr lang="it-IT" sz="1700" b="1" dirty="0">
                <a:solidFill>
                  <a:srgbClr val="15434E"/>
                </a:solidFill>
                <a:latin typeface="Lato" panose="020F0502020204030203" pitchFamily="34" charset="0"/>
              </a:rPr>
              <a:t>positivi </a:t>
            </a:r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per il proprio benessere</a:t>
            </a:r>
          </a:p>
        </p:txBody>
      </p:sp>
      <p:sp>
        <p:nvSpPr>
          <p:cNvPr id="70" name="object 2">
            <a:extLst>
              <a:ext uri="{FF2B5EF4-FFF2-40B4-BE49-F238E27FC236}">
                <a16:creationId xmlns:a16="http://schemas.microsoft.com/office/drawing/2014/main" id="{9717A26B-A7C8-996A-6832-F8FBF97E796A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6" name="Elemento grafico 15" descr="Faccina confusa con riempimento a tinta unita">
            <a:extLst>
              <a:ext uri="{FF2B5EF4-FFF2-40B4-BE49-F238E27FC236}">
                <a16:creationId xmlns:a16="http://schemas.microsoft.com/office/drawing/2014/main" id="{BDC9EE73-6E11-86BF-618F-38AD4B3311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64760" y="1262427"/>
            <a:ext cx="624637" cy="624637"/>
          </a:xfrm>
          <a:prstGeom prst="rect">
            <a:avLst/>
          </a:prstGeom>
        </p:spPr>
      </p:pic>
      <p:pic>
        <p:nvPicPr>
          <p:cNvPr id="60" name="Elemento grafico 59" descr="Faccina sorridente con riempimento a tinta unita">
            <a:extLst>
              <a:ext uri="{FF2B5EF4-FFF2-40B4-BE49-F238E27FC236}">
                <a16:creationId xmlns:a16="http://schemas.microsoft.com/office/drawing/2014/main" id="{008E273D-0F00-1C0F-A351-F95066EE0E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111775" y="1289447"/>
            <a:ext cx="635401" cy="635401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37C72254-DF99-8B1E-BA10-36D14499881A}"/>
              </a:ext>
            </a:extLst>
          </p:cNvPr>
          <p:cNvSpPr/>
          <p:nvPr/>
        </p:nvSpPr>
        <p:spPr>
          <a:xfrm>
            <a:off x="1773631" y="1202687"/>
            <a:ext cx="4126842" cy="4581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C40A3D8E-7C41-B687-BD35-B27046BADC36}"/>
              </a:ext>
            </a:extLst>
          </p:cNvPr>
          <p:cNvSpPr/>
          <p:nvPr/>
        </p:nvSpPr>
        <p:spPr>
          <a:xfrm>
            <a:off x="6689142" y="1202687"/>
            <a:ext cx="4126842" cy="458102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A34C2D50-8A2D-2974-9B8A-936A7E9749B7}"/>
              </a:ext>
            </a:extLst>
          </p:cNvPr>
          <p:cNvSpPr txBox="1"/>
          <p:nvPr/>
        </p:nvSpPr>
        <p:spPr>
          <a:xfrm>
            <a:off x="6829552" y="3866853"/>
            <a:ext cx="398643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54492"/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32%</a:t>
            </a:r>
            <a:endParaRPr lang="it-IT" sz="2400" dirty="0">
              <a:solidFill>
                <a:srgbClr val="15434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ritiene </a:t>
            </a:r>
            <a:r>
              <a:rPr lang="it-IT" b="1" dirty="0">
                <a:solidFill>
                  <a:srgbClr val="014455"/>
                </a:solidFill>
                <a:latin typeface="Lato" panose="020F0502020204030203" pitchFamily="34" charset="0"/>
              </a:rPr>
              <a:t>i PODCAST</a:t>
            </a:r>
          </a:p>
          <a:p>
            <a:pPr algn="ctr" defTabSz="554492"/>
            <a:r>
              <a:rPr lang="it-IT" sz="1700" b="1" dirty="0">
                <a:solidFill>
                  <a:srgbClr val="15434E"/>
                </a:solidFill>
                <a:latin typeface="Lato" panose="020F0502020204030203" pitchFamily="34" charset="0"/>
              </a:rPr>
              <a:t>positivi </a:t>
            </a:r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</a:rPr>
              <a:t>per il proprio benessere</a:t>
            </a:r>
          </a:p>
        </p:txBody>
      </p:sp>
      <p:sp>
        <p:nvSpPr>
          <p:cNvPr id="13" name="object 51">
            <a:extLst>
              <a:ext uri="{FF2B5EF4-FFF2-40B4-BE49-F238E27FC236}">
                <a16:creationId xmlns:a16="http://schemas.microsoft.com/office/drawing/2014/main" id="{53DDB8E2-64B5-A290-E3A5-AE2616DF9870}"/>
              </a:ext>
            </a:extLst>
          </p:cNvPr>
          <p:cNvSpPr txBox="1"/>
          <p:nvPr/>
        </p:nvSpPr>
        <p:spPr>
          <a:xfrm>
            <a:off x="6759347" y="1477463"/>
            <a:ext cx="4518790" cy="298585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2000" b="1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IMPATTO POSITIVO</a:t>
            </a:r>
            <a:endParaRPr lang="it-IT" sz="2000" dirty="0">
              <a:solidFill>
                <a:srgbClr val="15434E"/>
              </a:solidFill>
              <a:latin typeface="Lato" panose="020F0502020204030203" pitchFamily="34" charset="0"/>
            </a:endParaRPr>
          </a:p>
        </p:txBody>
      </p:sp>
      <p:sp>
        <p:nvSpPr>
          <p:cNvPr id="14" name="object 51">
            <a:extLst>
              <a:ext uri="{FF2B5EF4-FFF2-40B4-BE49-F238E27FC236}">
                <a16:creationId xmlns:a16="http://schemas.microsoft.com/office/drawing/2014/main" id="{7B73A513-9142-2C14-20B4-F2418D197158}"/>
              </a:ext>
            </a:extLst>
          </p:cNvPr>
          <p:cNvSpPr txBox="1"/>
          <p:nvPr/>
        </p:nvSpPr>
        <p:spPr>
          <a:xfrm>
            <a:off x="1933991" y="1477463"/>
            <a:ext cx="4518790" cy="298585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2000" b="1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IMPATTO NEGATIVO</a:t>
            </a:r>
            <a:endParaRPr lang="it-IT" sz="2000" dirty="0">
              <a:solidFill>
                <a:srgbClr val="15434E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736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0" name="Connettore diritto 179">
            <a:extLst>
              <a:ext uri="{FF2B5EF4-FFF2-40B4-BE49-F238E27FC236}">
                <a16:creationId xmlns:a16="http://schemas.microsoft.com/office/drawing/2014/main" id="{C32FBD95-5934-AB33-84C2-9FB6D4581D70}"/>
              </a:ext>
            </a:extLst>
          </p:cNvPr>
          <p:cNvCxnSpPr>
            <a:cxnSpLocks/>
            <a:stCxn id="166" idx="3"/>
            <a:endCxn id="176" idx="1"/>
          </p:cNvCxnSpPr>
          <p:nvPr/>
        </p:nvCxnSpPr>
        <p:spPr>
          <a:xfrm>
            <a:off x="6555245" y="5295970"/>
            <a:ext cx="281703" cy="112488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ttore diritto 168">
            <a:extLst>
              <a:ext uri="{FF2B5EF4-FFF2-40B4-BE49-F238E27FC236}">
                <a16:creationId xmlns:a16="http://schemas.microsoft.com/office/drawing/2014/main" id="{E45F50F3-EF64-3027-0AB8-3F7F757564AF}"/>
              </a:ext>
            </a:extLst>
          </p:cNvPr>
          <p:cNvCxnSpPr>
            <a:cxnSpLocks/>
            <a:stCxn id="92" idx="3"/>
            <a:endCxn id="128" idx="1"/>
          </p:cNvCxnSpPr>
          <p:nvPr/>
        </p:nvCxnSpPr>
        <p:spPr>
          <a:xfrm>
            <a:off x="6528377" y="3710874"/>
            <a:ext cx="283426" cy="144180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diritto 83">
            <a:extLst>
              <a:ext uri="{FF2B5EF4-FFF2-40B4-BE49-F238E27FC236}">
                <a16:creationId xmlns:a16="http://schemas.microsoft.com/office/drawing/2014/main" id="{5D801122-67C5-EECD-C77A-53F69E7F5219}"/>
              </a:ext>
            </a:extLst>
          </p:cNvPr>
          <p:cNvCxnSpPr>
            <a:cxnSpLocks/>
            <a:stCxn id="61" idx="3"/>
          </p:cNvCxnSpPr>
          <p:nvPr/>
        </p:nvCxnSpPr>
        <p:spPr>
          <a:xfrm>
            <a:off x="6630834" y="2629796"/>
            <a:ext cx="577152" cy="163351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ttangolo con angoli arrotondati 182">
            <a:extLst>
              <a:ext uri="{FF2B5EF4-FFF2-40B4-BE49-F238E27FC236}">
                <a16:creationId xmlns:a16="http://schemas.microsoft.com/office/drawing/2014/main" id="{A95786FC-7CC1-91AC-06CB-16D8BFFB3712}"/>
              </a:ext>
            </a:extLst>
          </p:cNvPr>
          <p:cNvSpPr/>
          <p:nvPr/>
        </p:nvSpPr>
        <p:spPr>
          <a:xfrm>
            <a:off x="7685939" y="1217324"/>
            <a:ext cx="4385305" cy="4703719"/>
          </a:xfrm>
          <a:prstGeom prst="roundRect">
            <a:avLst>
              <a:gd name="adj" fmla="val 9007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77" name="Connettore diritto 176">
            <a:extLst>
              <a:ext uri="{FF2B5EF4-FFF2-40B4-BE49-F238E27FC236}">
                <a16:creationId xmlns:a16="http://schemas.microsoft.com/office/drawing/2014/main" id="{91D4DBDC-A651-9CF3-F45A-B9C8DAE56A43}"/>
              </a:ext>
            </a:extLst>
          </p:cNvPr>
          <p:cNvCxnSpPr>
            <a:cxnSpLocks/>
            <a:stCxn id="159" idx="3"/>
            <a:endCxn id="166" idx="1"/>
          </p:cNvCxnSpPr>
          <p:nvPr/>
        </p:nvCxnSpPr>
        <p:spPr>
          <a:xfrm>
            <a:off x="5815952" y="4917456"/>
            <a:ext cx="183624" cy="378514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ttore diritto 173">
            <a:extLst>
              <a:ext uri="{FF2B5EF4-FFF2-40B4-BE49-F238E27FC236}">
                <a16:creationId xmlns:a16="http://schemas.microsoft.com/office/drawing/2014/main" id="{445FF165-EF04-13AC-9E3A-313C5C828BE4}"/>
              </a:ext>
            </a:extLst>
          </p:cNvPr>
          <p:cNvCxnSpPr>
            <a:cxnSpLocks/>
            <a:stCxn id="117" idx="3"/>
          </p:cNvCxnSpPr>
          <p:nvPr/>
        </p:nvCxnSpPr>
        <p:spPr>
          <a:xfrm>
            <a:off x="5716228" y="3499438"/>
            <a:ext cx="732139" cy="177393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ttore diritto 169">
            <a:extLst>
              <a:ext uri="{FF2B5EF4-FFF2-40B4-BE49-F238E27FC236}">
                <a16:creationId xmlns:a16="http://schemas.microsoft.com/office/drawing/2014/main" id="{0D669ABD-78BD-5E09-EBD3-41B40FD8E33A}"/>
              </a:ext>
            </a:extLst>
          </p:cNvPr>
          <p:cNvCxnSpPr>
            <a:cxnSpLocks/>
          </p:cNvCxnSpPr>
          <p:nvPr/>
        </p:nvCxnSpPr>
        <p:spPr>
          <a:xfrm>
            <a:off x="5867011" y="2516116"/>
            <a:ext cx="495007" cy="96070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CasellaDiTesto 84">
            <a:extLst>
              <a:ext uri="{FF2B5EF4-FFF2-40B4-BE49-F238E27FC236}">
                <a16:creationId xmlns:a16="http://schemas.microsoft.com/office/drawing/2014/main" id="{6B207D2B-B908-0140-B89F-0677C2B3FC0B}"/>
              </a:ext>
            </a:extLst>
          </p:cNvPr>
          <p:cNvSpPr txBox="1"/>
          <p:nvPr/>
        </p:nvSpPr>
        <p:spPr>
          <a:xfrm>
            <a:off x="1074094" y="241229"/>
            <a:ext cx="10916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Servizi territoriali e fiducia nelle istituzioni al minimo storico</a:t>
            </a:r>
            <a:endParaRPr lang="it-IT" sz="2800" dirty="0">
              <a:solidFill>
                <a:srgbClr val="6F6F6E"/>
              </a:solidFill>
              <a:latin typeface="Lato" panose="020F0502020204030203" pitchFamily="34" charset="0"/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DFC2EB32-DA32-A3CC-14CA-1D72841AFB57}"/>
              </a:ext>
            </a:extLst>
          </p:cNvPr>
          <p:cNvSpPr txBox="1"/>
          <p:nvPr/>
        </p:nvSpPr>
        <p:spPr>
          <a:xfrm>
            <a:off x="8978798" y="2279073"/>
            <a:ext cx="25646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Comune </a:t>
            </a:r>
            <a:r>
              <a:rPr lang="it-IT" sz="2400" b="1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(=)</a:t>
            </a:r>
            <a:endParaRPr lang="it-IT" sz="2400" dirty="0">
              <a:solidFill>
                <a:srgbClr val="FF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1A283617-0E35-BAFA-88D6-D58E5463B2CE}"/>
              </a:ext>
            </a:extLst>
          </p:cNvPr>
          <p:cNvSpPr txBox="1"/>
          <p:nvPr/>
        </p:nvSpPr>
        <p:spPr>
          <a:xfrm>
            <a:off x="8978797" y="3197820"/>
            <a:ext cx="22122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Regione </a:t>
            </a:r>
            <a:r>
              <a:rPr lang="it-IT" sz="2400" b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(-1)</a:t>
            </a:r>
            <a:endParaRPr lang="it-IT" sz="2400" b="1" dirty="0">
              <a:solidFill>
                <a:schemeClr val="bg1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9" name="Group 35">
            <a:extLst>
              <a:ext uri="{FF2B5EF4-FFF2-40B4-BE49-F238E27FC236}">
                <a16:creationId xmlns:a16="http://schemas.microsoft.com/office/drawing/2014/main" id="{696B2431-D0E1-DDE0-DCD8-2CFDEE15D8AE}"/>
              </a:ext>
            </a:extLst>
          </p:cNvPr>
          <p:cNvGrpSpPr/>
          <p:nvPr/>
        </p:nvGrpSpPr>
        <p:grpSpPr>
          <a:xfrm>
            <a:off x="7938050" y="2059704"/>
            <a:ext cx="838113" cy="838113"/>
            <a:chOff x="4109" y="0"/>
            <a:chExt cx="1842815" cy="1842815"/>
          </a:xfrm>
        </p:grpSpPr>
        <p:grpSp>
          <p:nvGrpSpPr>
            <p:cNvPr id="19" name="Group 36">
              <a:extLst>
                <a:ext uri="{FF2B5EF4-FFF2-40B4-BE49-F238E27FC236}">
                  <a16:creationId xmlns:a16="http://schemas.microsoft.com/office/drawing/2014/main" id="{D6D40283-9AE7-809F-72D2-D2EC99B288F1}"/>
                </a:ext>
              </a:extLst>
            </p:cNvPr>
            <p:cNvGrpSpPr/>
            <p:nvPr/>
          </p:nvGrpSpPr>
          <p:grpSpPr>
            <a:xfrm>
              <a:off x="8221" y="0"/>
              <a:ext cx="1834592" cy="1842815"/>
              <a:chOff x="3626" y="0"/>
              <a:chExt cx="809173" cy="812800"/>
            </a:xfrm>
          </p:grpSpPr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C78E549E-CA3E-DCCA-48D2-B0F958E68DA7}"/>
                  </a:ext>
                </a:extLst>
              </p:cNvPr>
              <p:cNvSpPr/>
              <p:nvPr/>
            </p:nvSpPr>
            <p:spPr>
              <a:xfrm>
                <a:off x="3626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730303"/>
              </a:solidFill>
            </p:spPr>
            <p:txBody>
              <a:bodyPr/>
              <a:lstStyle/>
              <a:p>
                <a:endParaRPr lang="it-IT" dirty="0"/>
              </a:p>
            </p:txBody>
          </p:sp>
          <p:sp>
            <p:nvSpPr>
              <p:cNvPr id="23" name="TextBox 38">
                <a:extLst>
                  <a:ext uri="{FF2B5EF4-FFF2-40B4-BE49-F238E27FC236}">
                    <a16:creationId xmlns:a16="http://schemas.microsoft.com/office/drawing/2014/main" id="{FA588A48-8064-E46D-33D3-FD46649952B6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21" name="TextBox 39">
              <a:extLst>
                <a:ext uri="{FF2B5EF4-FFF2-40B4-BE49-F238E27FC236}">
                  <a16:creationId xmlns:a16="http://schemas.microsoft.com/office/drawing/2014/main" id="{EEC37C39-9714-7FAC-7BEC-0889DD34464E}"/>
                </a:ext>
              </a:extLst>
            </p:cNvPr>
            <p:cNvSpPr txBox="1"/>
            <p:nvPr/>
          </p:nvSpPr>
          <p:spPr>
            <a:xfrm>
              <a:off x="4109" y="354505"/>
              <a:ext cx="1842815" cy="113380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4548"/>
                </a:lnSpc>
                <a:spcBef>
                  <a:spcPct val="0"/>
                </a:spcBef>
              </a:pPr>
              <a:r>
                <a:rPr lang="en-US" sz="3032" spc="45" dirty="0">
                  <a:solidFill>
                    <a:srgbClr val="FFFFFF"/>
                  </a:solidFill>
                  <a:latin typeface="Lato"/>
                </a:rPr>
                <a:t>48</a:t>
              </a:r>
            </a:p>
          </p:txBody>
        </p:sp>
      </p:grpSp>
      <p:grpSp>
        <p:nvGrpSpPr>
          <p:cNvPr id="24" name="Group 35">
            <a:extLst>
              <a:ext uri="{FF2B5EF4-FFF2-40B4-BE49-F238E27FC236}">
                <a16:creationId xmlns:a16="http://schemas.microsoft.com/office/drawing/2014/main" id="{9FBC4C51-3842-ECD8-668A-FBC2C39B45BF}"/>
              </a:ext>
            </a:extLst>
          </p:cNvPr>
          <p:cNvGrpSpPr/>
          <p:nvPr/>
        </p:nvGrpSpPr>
        <p:grpSpPr>
          <a:xfrm>
            <a:off x="7938051" y="3009597"/>
            <a:ext cx="838113" cy="838113"/>
            <a:chOff x="21105" y="0"/>
            <a:chExt cx="1842816" cy="1842815"/>
          </a:xfrm>
        </p:grpSpPr>
        <p:grpSp>
          <p:nvGrpSpPr>
            <p:cNvPr id="25" name="Group 36">
              <a:extLst>
                <a:ext uri="{FF2B5EF4-FFF2-40B4-BE49-F238E27FC236}">
                  <a16:creationId xmlns:a16="http://schemas.microsoft.com/office/drawing/2014/main" id="{AEF0C176-C1F2-53E4-8F69-CA8105EA2A99}"/>
                </a:ext>
              </a:extLst>
            </p:cNvPr>
            <p:cNvGrpSpPr/>
            <p:nvPr/>
          </p:nvGrpSpPr>
          <p:grpSpPr>
            <a:xfrm>
              <a:off x="25217" y="0"/>
              <a:ext cx="1834592" cy="1842815"/>
              <a:chOff x="11122" y="0"/>
              <a:chExt cx="809173" cy="812800"/>
            </a:xfrm>
          </p:grpSpPr>
          <p:sp>
            <p:nvSpPr>
              <p:cNvPr id="30" name="Freeform 37">
                <a:extLst>
                  <a:ext uri="{FF2B5EF4-FFF2-40B4-BE49-F238E27FC236}">
                    <a16:creationId xmlns:a16="http://schemas.microsoft.com/office/drawing/2014/main" id="{3279A688-DA34-BA97-C7EA-8B84D573996D}"/>
                  </a:ext>
                </a:extLst>
              </p:cNvPr>
              <p:cNvSpPr/>
              <p:nvPr/>
            </p:nvSpPr>
            <p:spPr>
              <a:xfrm>
                <a:off x="11122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730303"/>
              </a:solidFill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" name="TextBox 38">
                <a:extLst>
                  <a:ext uri="{FF2B5EF4-FFF2-40B4-BE49-F238E27FC236}">
                    <a16:creationId xmlns:a16="http://schemas.microsoft.com/office/drawing/2014/main" id="{F3BD8D78-2F67-AF2D-ECDF-5B56698779C7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27" name="TextBox 39">
              <a:extLst>
                <a:ext uri="{FF2B5EF4-FFF2-40B4-BE49-F238E27FC236}">
                  <a16:creationId xmlns:a16="http://schemas.microsoft.com/office/drawing/2014/main" id="{A613A5CE-5485-339E-910E-9D1161BD5BAD}"/>
                </a:ext>
              </a:extLst>
            </p:cNvPr>
            <p:cNvSpPr txBox="1"/>
            <p:nvPr/>
          </p:nvSpPr>
          <p:spPr>
            <a:xfrm>
              <a:off x="21105" y="354505"/>
              <a:ext cx="1842816" cy="113380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4548"/>
                </a:lnSpc>
                <a:spcBef>
                  <a:spcPct val="0"/>
                </a:spcBef>
              </a:pPr>
              <a:r>
                <a:rPr lang="en-US" sz="3032" spc="45" dirty="0">
                  <a:solidFill>
                    <a:srgbClr val="FFFFFF"/>
                  </a:solidFill>
                  <a:latin typeface="Lato"/>
                </a:rPr>
                <a:t>47</a:t>
              </a:r>
            </a:p>
          </p:txBody>
        </p:sp>
      </p:grpSp>
      <p:grpSp>
        <p:nvGrpSpPr>
          <p:cNvPr id="64" name="Group 35">
            <a:extLst>
              <a:ext uri="{FF2B5EF4-FFF2-40B4-BE49-F238E27FC236}">
                <a16:creationId xmlns:a16="http://schemas.microsoft.com/office/drawing/2014/main" id="{E58141C1-6D76-27C2-597A-F0D2F8DBAC88}"/>
              </a:ext>
            </a:extLst>
          </p:cNvPr>
          <p:cNvGrpSpPr/>
          <p:nvPr/>
        </p:nvGrpSpPr>
        <p:grpSpPr>
          <a:xfrm>
            <a:off x="7938051" y="3959490"/>
            <a:ext cx="838113" cy="838113"/>
            <a:chOff x="21106" y="0"/>
            <a:chExt cx="1842815" cy="1842815"/>
          </a:xfrm>
        </p:grpSpPr>
        <p:grpSp>
          <p:nvGrpSpPr>
            <p:cNvPr id="65" name="Group 36">
              <a:extLst>
                <a:ext uri="{FF2B5EF4-FFF2-40B4-BE49-F238E27FC236}">
                  <a16:creationId xmlns:a16="http://schemas.microsoft.com/office/drawing/2014/main" id="{5F41CF5D-D0BA-8BFD-6192-0B0FD4676635}"/>
                </a:ext>
              </a:extLst>
            </p:cNvPr>
            <p:cNvGrpSpPr/>
            <p:nvPr/>
          </p:nvGrpSpPr>
          <p:grpSpPr>
            <a:xfrm>
              <a:off x="25217" y="0"/>
              <a:ext cx="1834592" cy="1842815"/>
              <a:chOff x="11122" y="0"/>
              <a:chExt cx="809173" cy="812800"/>
            </a:xfrm>
          </p:grpSpPr>
          <p:sp>
            <p:nvSpPr>
              <p:cNvPr id="67" name="Freeform 37">
                <a:extLst>
                  <a:ext uri="{FF2B5EF4-FFF2-40B4-BE49-F238E27FC236}">
                    <a16:creationId xmlns:a16="http://schemas.microsoft.com/office/drawing/2014/main" id="{24BB76D2-EE1E-B262-35A1-B8E0D20030AA}"/>
                  </a:ext>
                </a:extLst>
              </p:cNvPr>
              <p:cNvSpPr/>
              <p:nvPr/>
            </p:nvSpPr>
            <p:spPr>
              <a:xfrm>
                <a:off x="11122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730303"/>
              </a:solidFill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9" name="TextBox 38">
                <a:extLst>
                  <a:ext uri="{FF2B5EF4-FFF2-40B4-BE49-F238E27FC236}">
                    <a16:creationId xmlns:a16="http://schemas.microsoft.com/office/drawing/2014/main" id="{7F041DAF-C593-2426-C5DD-CA012E77CCCE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66" name="TextBox 39">
              <a:extLst>
                <a:ext uri="{FF2B5EF4-FFF2-40B4-BE49-F238E27FC236}">
                  <a16:creationId xmlns:a16="http://schemas.microsoft.com/office/drawing/2014/main" id="{F4192E7A-E960-18EE-2C8A-A52FEB8144CB}"/>
                </a:ext>
              </a:extLst>
            </p:cNvPr>
            <p:cNvSpPr txBox="1"/>
            <p:nvPr/>
          </p:nvSpPr>
          <p:spPr>
            <a:xfrm>
              <a:off x="21106" y="354505"/>
              <a:ext cx="1842815" cy="1133803"/>
            </a:xfrm>
            <a:prstGeom prst="rect">
              <a:avLst/>
            </a:prstGeom>
          </p:spPr>
          <p:txBody>
            <a:bodyPr lIns="0" tIns="0" rIns="0" bIns="0" rtlCol="0" anchor="ctr">
              <a:spAutoFit/>
            </a:bodyPr>
            <a:lstStyle/>
            <a:p>
              <a:pPr algn="ctr" defTabSz="554492">
                <a:lnSpc>
                  <a:spcPts val="4548"/>
                </a:lnSpc>
                <a:spcBef>
                  <a:spcPct val="0"/>
                </a:spcBef>
              </a:pPr>
              <a:r>
                <a:rPr lang="en-US" sz="3032" spc="45" dirty="0">
                  <a:solidFill>
                    <a:srgbClr val="FFFFFF"/>
                  </a:solidFill>
                  <a:latin typeface="Lato"/>
                </a:rPr>
                <a:t>35</a:t>
              </a:r>
            </a:p>
          </p:txBody>
        </p:sp>
      </p:grpSp>
      <p:grpSp>
        <p:nvGrpSpPr>
          <p:cNvPr id="70" name="Group 35">
            <a:extLst>
              <a:ext uri="{FF2B5EF4-FFF2-40B4-BE49-F238E27FC236}">
                <a16:creationId xmlns:a16="http://schemas.microsoft.com/office/drawing/2014/main" id="{FA64F684-37A3-DFFC-04B0-73AFA0F29731}"/>
              </a:ext>
            </a:extLst>
          </p:cNvPr>
          <p:cNvGrpSpPr/>
          <p:nvPr/>
        </p:nvGrpSpPr>
        <p:grpSpPr>
          <a:xfrm>
            <a:off x="7937115" y="4909382"/>
            <a:ext cx="838113" cy="838113"/>
            <a:chOff x="-4" y="0"/>
            <a:chExt cx="1842815" cy="1842815"/>
          </a:xfrm>
          <a:solidFill>
            <a:srgbClr val="730303"/>
          </a:solidFill>
        </p:grpSpPr>
        <p:grpSp>
          <p:nvGrpSpPr>
            <p:cNvPr id="71" name="Group 36">
              <a:extLst>
                <a:ext uri="{FF2B5EF4-FFF2-40B4-BE49-F238E27FC236}">
                  <a16:creationId xmlns:a16="http://schemas.microsoft.com/office/drawing/2014/main" id="{38FD2BB4-AF25-460F-317C-D16ADAB48A12}"/>
                </a:ext>
              </a:extLst>
            </p:cNvPr>
            <p:cNvGrpSpPr/>
            <p:nvPr/>
          </p:nvGrpSpPr>
          <p:grpSpPr>
            <a:xfrm>
              <a:off x="4108" y="0"/>
              <a:ext cx="1834592" cy="1842815"/>
              <a:chOff x="1812" y="0"/>
              <a:chExt cx="809173" cy="812800"/>
            </a:xfrm>
            <a:grpFill/>
          </p:grpSpPr>
          <p:sp>
            <p:nvSpPr>
              <p:cNvPr id="73" name="Freeform 37">
                <a:extLst>
                  <a:ext uri="{FF2B5EF4-FFF2-40B4-BE49-F238E27FC236}">
                    <a16:creationId xmlns:a16="http://schemas.microsoft.com/office/drawing/2014/main" id="{09AD49B4-F025-DDC9-3410-5DFF923C5A75}"/>
                  </a:ext>
                </a:extLst>
              </p:cNvPr>
              <p:cNvSpPr/>
              <p:nvPr/>
            </p:nvSpPr>
            <p:spPr>
              <a:xfrm>
                <a:off x="1812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4" name="TextBox 38">
                <a:extLst>
                  <a:ext uri="{FF2B5EF4-FFF2-40B4-BE49-F238E27FC236}">
                    <a16:creationId xmlns:a16="http://schemas.microsoft.com/office/drawing/2014/main" id="{0D3B2D80-6054-8E4D-E3B4-0B724BA2345C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  <a:noFill/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72" name="TextBox 39">
              <a:extLst>
                <a:ext uri="{FF2B5EF4-FFF2-40B4-BE49-F238E27FC236}">
                  <a16:creationId xmlns:a16="http://schemas.microsoft.com/office/drawing/2014/main" id="{59EA249B-CBAB-060B-5279-D5357A6E407F}"/>
                </a:ext>
              </a:extLst>
            </p:cNvPr>
            <p:cNvSpPr txBox="1"/>
            <p:nvPr/>
          </p:nvSpPr>
          <p:spPr>
            <a:xfrm>
              <a:off x="-4" y="354505"/>
              <a:ext cx="1842815" cy="1133803"/>
            </a:xfrm>
            <a:prstGeom prst="rect">
              <a:avLst/>
            </a:prstGeom>
            <a:noFill/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4548"/>
                </a:lnSpc>
                <a:spcBef>
                  <a:spcPct val="0"/>
                </a:spcBef>
              </a:pPr>
              <a:r>
                <a:rPr lang="en-US" sz="3032" spc="45" dirty="0">
                  <a:solidFill>
                    <a:srgbClr val="FFFFFF"/>
                  </a:solidFill>
                  <a:latin typeface="Lato"/>
                </a:rPr>
                <a:t>39</a:t>
              </a:r>
            </a:p>
          </p:txBody>
        </p:sp>
      </p:grpSp>
      <p:sp>
        <p:nvSpPr>
          <p:cNvPr id="75" name="CasellaDiTesto 74">
            <a:extLst>
              <a:ext uri="{FF2B5EF4-FFF2-40B4-BE49-F238E27FC236}">
                <a16:creationId xmlns:a16="http://schemas.microsoft.com/office/drawing/2014/main" id="{BA8A5C1E-828B-7A45-D3D3-E958388598F9}"/>
              </a:ext>
            </a:extLst>
          </p:cNvPr>
          <p:cNvSpPr txBox="1"/>
          <p:nvPr/>
        </p:nvSpPr>
        <p:spPr>
          <a:xfrm>
            <a:off x="8978798" y="4172114"/>
            <a:ext cx="30390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Governo italiano </a:t>
            </a:r>
            <a:r>
              <a:rPr lang="it-IT" sz="2400" b="1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(=)</a:t>
            </a:r>
            <a:endParaRPr lang="it-IT" sz="2400" b="1" dirty="0">
              <a:solidFill>
                <a:srgbClr val="FF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6" name="CasellaDiTesto 75">
            <a:extLst>
              <a:ext uri="{FF2B5EF4-FFF2-40B4-BE49-F238E27FC236}">
                <a16:creationId xmlns:a16="http://schemas.microsoft.com/office/drawing/2014/main" id="{048D9830-870C-C278-5E4C-DD1C84210DBB}"/>
              </a:ext>
            </a:extLst>
          </p:cNvPr>
          <p:cNvSpPr txBox="1"/>
          <p:nvPr/>
        </p:nvSpPr>
        <p:spPr>
          <a:xfrm>
            <a:off x="8978797" y="5077962"/>
            <a:ext cx="30545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Unione Europea </a:t>
            </a:r>
            <a:r>
              <a:rPr lang="it-IT" sz="2400" b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(-1)</a:t>
            </a:r>
          </a:p>
        </p:txBody>
      </p:sp>
      <p:sp>
        <p:nvSpPr>
          <p:cNvPr id="77" name="object 51">
            <a:extLst>
              <a:ext uri="{FF2B5EF4-FFF2-40B4-BE49-F238E27FC236}">
                <a16:creationId xmlns:a16="http://schemas.microsoft.com/office/drawing/2014/main" id="{E841088A-E18D-672F-E409-A6E1452F7723}"/>
              </a:ext>
            </a:extLst>
          </p:cNvPr>
          <p:cNvSpPr txBox="1"/>
          <p:nvPr/>
        </p:nvSpPr>
        <p:spPr>
          <a:xfrm>
            <a:off x="7619196" y="1368951"/>
            <a:ext cx="4518790" cy="495755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Fiducia nelle istituzioni</a:t>
            </a:r>
          </a:p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(Punteggio 1-100)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1EE20B2-7CE8-E317-5A0B-068B1CC54E55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A0BEA31A-0616-05E1-A80D-3FE366CE1D2B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3149CEE8-CFA2-6190-D2F5-0736ED7BA00B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object 51">
            <a:extLst>
              <a:ext uri="{FF2B5EF4-FFF2-40B4-BE49-F238E27FC236}">
                <a16:creationId xmlns:a16="http://schemas.microsoft.com/office/drawing/2014/main" id="{1DA4F828-A51D-6340-1310-576D40EE3985}"/>
              </a:ext>
            </a:extLst>
          </p:cNvPr>
          <p:cNvSpPr txBox="1"/>
          <p:nvPr/>
        </p:nvSpPr>
        <p:spPr>
          <a:xfrm>
            <a:off x="-352" y="1533989"/>
            <a:ext cx="1800000" cy="646500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1455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Trend giudizio SANITÀ</a:t>
            </a:r>
          </a:p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(Punteggio 1-100)</a:t>
            </a:r>
          </a:p>
        </p:txBody>
      </p: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3DD6A01E-8010-7A4D-3BCA-C78FB7A409CE}"/>
              </a:ext>
            </a:extLst>
          </p:cNvPr>
          <p:cNvCxnSpPr>
            <a:cxnSpLocks/>
          </p:cNvCxnSpPr>
          <p:nvPr/>
        </p:nvCxnSpPr>
        <p:spPr>
          <a:xfrm>
            <a:off x="4981227" y="1949022"/>
            <a:ext cx="520508" cy="419350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2C82F2A8-08D7-569D-5AA0-D71F4C5601AC}"/>
              </a:ext>
            </a:extLst>
          </p:cNvPr>
          <p:cNvCxnSpPr>
            <a:cxnSpLocks/>
          </p:cNvCxnSpPr>
          <p:nvPr/>
        </p:nvCxnSpPr>
        <p:spPr>
          <a:xfrm>
            <a:off x="4108224" y="1985052"/>
            <a:ext cx="551105" cy="13650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utoShape 17">
            <a:extLst>
              <a:ext uri="{FF2B5EF4-FFF2-40B4-BE49-F238E27FC236}">
                <a16:creationId xmlns:a16="http://schemas.microsoft.com/office/drawing/2014/main" id="{3D3B1DD8-4536-32CA-2724-1073C317F2B6}"/>
              </a:ext>
            </a:extLst>
          </p:cNvPr>
          <p:cNvSpPr/>
          <p:nvPr/>
        </p:nvSpPr>
        <p:spPr>
          <a:xfrm rot="19876299">
            <a:off x="3293608" y="1266340"/>
            <a:ext cx="177905" cy="539560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34" name="AutoShape 17">
            <a:extLst>
              <a:ext uri="{FF2B5EF4-FFF2-40B4-BE49-F238E27FC236}">
                <a16:creationId xmlns:a16="http://schemas.microsoft.com/office/drawing/2014/main" id="{8CFCFC38-4D4C-BC75-7121-2A4D772818F0}"/>
              </a:ext>
            </a:extLst>
          </p:cNvPr>
          <p:cNvSpPr/>
          <p:nvPr/>
        </p:nvSpPr>
        <p:spPr>
          <a:xfrm rot="19876299">
            <a:off x="2166463" y="1487815"/>
            <a:ext cx="785072" cy="6007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grpSp>
        <p:nvGrpSpPr>
          <p:cNvPr id="35" name="Gruppo 34">
            <a:extLst>
              <a:ext uri="{FF2B5EF4-FFF2-40B4-BE49-F238E27FC236}">
                <a16:creationId xmlns:a16="http://schemas.microsoft.com/office/drawing/2014/main" id="{28934F0E-B6F5-FE0A-0054-4AC492653063}"/>
              </a:ext>
            </a:extLst>
          </p:cNvPr>
          <p:cNvGrpSpPr/>
          <p:nvPr/>
        </p:nvGrpSpPr>
        <p:grpSpPr>
          <a:xfrm>
            <a:off x="1664705" y="1371646"/>
            <a:ext cx="756167" cy="735638"/>
            <a:chOff x="3685737" y="4776590"/>
            <a:chExt cx="834373" cy="838113"/>
          </a:xfrm>
        </p:grpSpPr>
        <p:grpSp>
          <p:nvGrpSpPr>
            <p:cNvPr id="36" name="Group 12">
              <a:extLst>
                <a:ext uri="{FF2B5EF4-FFF2-40B4-BE49-F238E27FC236}">
                  <a16:creationId xmlns:a16="http://schemas.microsoft.com/office/drawing/2014/main" id="{28CC42C7-3CF9-2E6B-50F8-140E869C5A7B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38" name="Freeform 13">
                <a:extLst>
                  <a:ext uri="{FF2B5EF4-FFF2-40B4-BE49-F238E27FC236}">
                    <a16:creationId xmlns:a16="http://schemas.microsoft.com/office/drawing/2014/main" id="{FE339A89-DC37-DECF-EA54-ECA51EF65D5F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C5BA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39" name="TextBox 14">
                <a:extLst>
                  <a:ext uri="{FF2B5EF4-FFF2-40B4-BE49-F238E27FC236}">
                    <a16:creationId xmlns:a16="http://schemas.microsoft.com/office/drawing/2014/main" id="{0BFEAE10-3F2A-94D3-5852-8F8BC4AFD503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37" name="CasellaDiTesto 36">
              <a:extLst>
                <a:ext uri="{FF2B5EF4-FFF2-40B4-BE49-F238E27FC236}">
                  <a16:creationId xmlns:a16="http://schemas.microsoft.com/office/drawing/2014/main" id="{15E554A6-C825-CC7E-D814-D9DF0810AE30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56</a:t>
              </a:r>
            </a:p>
          </p:txBody>
        </p:sp>
      </p:grpSp>
      <p:grpSp>
        <p:nvGrpSpPr>
          <p:cNvPr id="40" name="Gruppo 39">
            <a:extLst>
              <a:ext uri="{FF2B5EF4-FFF2-40B4-BE49-F238E27FC236}">
                <a16:creationId xmlns:a16="http://schemas.microsoft.com/office/drawing/2014/main" id="{CB5EF876-216F-23B7-469D-65D7F25EE1AE}"/>
              </a:ext>
            </a:extLst>
          </p:cNvPr>
          <p:cNvGrpSpPr/>
          <p:nvPr/>
        </p:nvGrpSpPr>
        <p:grpSpPr>
          <a:xfrm>
            <a:off x="2545745" y="931648"/>
            <a:ext cx="756167" cy="735638"/>
            <a:chOff x="3685737" y="4776590"/>
            <a:chExt cx="834373" cy="838113"/>
          </a:xfrm>
        </p:grpSpPr>
        <p:grpSp>
          <p:nvGrpSpPr>
            <p:cNvPr id="41" name="Group 12">
              <a:extLst>
                <a:ext uri="{FF2B5EF4-FFF2-40B4-BE49-F238E27FC236}">
                  <a16:creationId xmlns:a16="http://schemas.microsoft.com/office/drawing/2014/main" id="{9FFE272D-3CB9-8257-99DE-6526C55C877E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43" name="Freeform 13">
                <a:extLst>
                  <a:ext uri="{FF2B5EF4-FFF2-40B4-BE49-F238E27FC236}">
                    <a16:creationId xmlns:a16="http://schemas.microsoft.com/office/drawing/2014/main" id="{7FF31529-9D0C-859E-D031-F4C6029A6C6B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A2CA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44" name="TextBox 14">
                <a:extLst>
                  <a:ext uri="{FF2B5EF4-FFF2-40B4-BE49-F238E27FC236}">
                    <a16:creationId xmlns:a16="http://schemas.microsoft.com/office/drawing/2014/main" id="{C2AE9494-67E7-7951-95EC-C51F44E2C6DB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42" name="CasellaDiTesto 41">
              <a:extLst>
                <a:ext uri="{FF2B5EF4-FFF2-40B4-BE49-F238E27FC236}">
                  <a16:creationId xmlns:a16="http://schemas.microsoft.com/office/drawing/2014/main" id="{8D0AD83B-8EC7-16F7-C1B5-E2E9C58648A8}"/>
                </a:ext>
              </a:extLst>
            </p:cNvPr>
            <p:cNvSpPr txBox="1"/>
            <p:nvPr/>
          </p:nvSpPr>
          <p:spPr>
            <a:xfrm>
              <a:off x="3773100" y="4962132"/>
              <a:ext cx="643939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66</a:t>
              </a:r>
            </a:p>
          </p:txBody>
        </p:sp>
      </p:grpSp>
      <p:grpSp>
        <p:nvGrpSpPr>
          <p:cNvPr id="45" name="Gruppo 44">
            <a:extLst>
              <a:ext uri="{FF2B5EF4-FFF2-40B4-BE49-F238E27FC236}">
                <a16:creationId xmlns:a16="http://schemas.microsoft.com/office/drawing/2014/main" id="{1878B784-AA89-BF08-FB42-5AB604D03A16}"/>
              </a:ext>
            </a:extLst>
          </p:cNvPr>
          <p:cNvGrpSpPr/>
          <p:nvPr/>
        </p:nvGrpSpPr>
        <p:grpSpPr>
          <a:xfrm>
            <a:off x="3353888" y="1616113"/>
            <a:ext cx="756167" cy="735638"/>
            <a:chOff x="3685737" y="4776590"/>
            <a:chExt cx="834373" cy="838113"/>
          </a:xfrm>
        </p:grpSpPr>
        <p:grpSp>
          <p:nvGrpSpPr>
            <p:cNvPr id="46" name="Group 12">
              <a:extLst>
                <a:ext uri="{FF2B5EF4-FFF2-40B4-BE49-F238E27FC236}">
                  <a16:creationId xmlns:a16="http://schemas.microsoft.com/office/drawing/2014/main" id="{EF765571-E632-394D-7BA5-0226962AB1C8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48" name="Freeform 13">
                <a:extLst>
                  <a:ext uri="{FF2B5EF4-FFF2-40B4-BE49-F238E27FC236}">
                    <a16:creationId xmlns:a16="http://schemas.microsoft.com/office/drawing/2014/main" id="{636F21A0-D19C-648E-4B3B-D670DD7771AA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82A2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49" name="TextBox 14">
                <a:extLst>
                  <a:ext uri="{FF2B5EF4-FFF2-40B4-BE49-F238E27FC236}">
                    <a16:creationId xmlns:a16="http://schemas.microsoft.com/office/drawing/2014/main" id="{042A7C83-F8FD-D4AF-B46B-CB02D7F607F4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47" name="CasellaDiTesto 46">
              <a:extLst>
                <a:ext uri="{FF2B5EF4-FFF2-40B4-BE49-F238E27FC236}">
                  <a16:creationId xmlns:a16="http://schemas.microsoft.com/office/drawing/2014/main" id="{11259BF6-E057-DA0C-975D-A37A737A4922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56</a:t>
              </a:r>
            </a:p>
          </p:txBody>
        </p:sp>
      </p:grpSp>
      <p:grpSp>
        <p:nvGrpSpPr>
          <p:cNvPr id="50" name="Gruppo 49">
            <a:extLst>
              <a:ext uri="{FF2B5EF4-FFF2-40B4-BE49-F238E27FC236}">
                <a16:creationId xmlns:a16="http://schemas.microsoft.com/office/drawing/2014/main" id="{BEC67DE0-89FC-D650-A2F6-34351BE5B1AC}"/>
              </a:ext>
            </a:extLst>
          </p:cNvPr>
          <p:cNvGrpSpPr/>
          <p:nvPr/>
        </p:nvGrpSpPr>
        <p:grpSpPr>
          <a:xfrm>
            <a:off x="4298225" y="1664741"/>
            <a:ext cx="756167" cy="735638"/>
            <a:chOff x="3685737" y="4776590"/>
            <a:chExt cx="834373" cy="838113"/>
          </a:xfrm>
        </p:grpSpPr>
        <p:grpSp>
          <p:nvGrpSpPr>
            <p:cNvPr id="51" name="Group 12">
              <a:extLst>
                <a:ext uri="{FF2B5EF4-FFF2-40B4-BE49-F238E27FC236}">
                  <a16:creationId xmlns:a16="http://schemas.microsoft.com/office/drawing/2014/main" id="{05CFE2C3-CBB0-0288-8FFA-9778D65B7BC2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53" name="Freeform 13">
                <a:extLst>
                  <a:ext uri="{FF2B5EF4-FFF2-40B4-BE49-F238E27FC236}">
                    <a16:creationId xmlns:a16="http://schemas.microsoft.com/office/drawing/2014/main" id="{6D59430C-1DF1-BC9E-AD78-E3190FA371A6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15434E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54" name="TextBox 14">
                <a:extLst>
                  <a:ext uri="{FF2B5EF4-FFF2-40B4-BE49-F238E27FC236}">
                    <a16:creationId xmlns:a16="http://schemas.microsoft.com/office/drawing/2014/main" id="{DCD05C9A-6F4B-377A-5F2A-F76540820D45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52" name="CasellaDiTesto 51">
              <a:extLst>
                <a:ext uri="{FF2B5EF4-FFF2-40B4-BE49-F238E27FC236}">
                  <a16:creationId xmlns:a16="http://schemas.microsoft.com/office/drawing/2014/main" id="{E7B5A16E-D297-3FD5-0955-F221FEF64477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56</a:t>
              </a:r>
            </a:p>
          </p:txBody>
        </p:sp>
      </p:grpSp>
      <p:grpSp>
        <p:nvGrpSpPr>
          <p:cNvPr id="55" name="Gruppo 54">
            <a:extLst>
              <a:ext uri="{FF2B5EF4-FFF2-40B4-BE49-F238E27FC236}">
                <a16:creationId xmlns:a16="http://schemas.microsoft.com/office/drawing/2014/main" id="{6D51BD55-3478-583B-30BF-12B599112F7F}"/>
              </a:ext>
            </a:extLst>
          </p:cNvPr>
          <p:cNvGrpSpPr/>
          <p:nvPr/>
        </p:nvGrpSpPr>
        <p:grpSpPr>
          <a:xfrm>
            <a:off x="5108040" y="2127195"/>
            <a:ext cx="756167" cy="735638"/>
            <a:chOff x="3685737" y="4776590"/>
            <a:chExt cx="834373" cy="838113"/>
          </a:xfrm>
        </p:grpSpPr>
        <p:grpSp>
          <p:nvGrpSpPr>
            <p:cNvPr id="56" name="Group 12">
              <a:extLst>
                <a:ext uri="{FF2B5EF4-FFF2-40B4-BE49-F238E27FC236}">
                  <a16:creationId xmlns:a16="http://schemas.microsoft.com/office/drawing/2014/main" id="{D08165A0-164E-33F7-62D4-0C9B41C979C0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58" name="Freeform 13">
                <a:extLst>
                  <a:ext uri="{FF2B5EF4-FFF2-40B4-BE49-F238E27FC236}">
                    <a16:creationId xmlns:a16="http://schemas.microsoft.com/office/drawing/2014/main" id="{25E90039-BED9-123A-26A4-D609774CAD6C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59" name="TextBox 14">
                <a:extLst>
                  <a:ext uri="{FF2B5EF4-FFF2-40B4-BE49-F238E27FC236}">
                    <a16:creationId xmlns:a16="http://schemas.microsoft.com/office/drawing/2014/main" id="{E4F477E9-EB7A-F55E-F16C-37BDDAFBDE0C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57" name="CasellaDiTesto 56">
              <a:extLst>
                <a:ext uri="{FF2B5EF4-FFF2-40B4-BE49-F238E27FC236}">
                  <a16:creationId xmlns:a16="http://schemas.microsoft.com/office/drawing/2014/main" id="{1675C960-4911-6433-5171-BEB4AEF72ED3}"/>
                </a:ext>
              </a:extLst>
            </p:cNvPr>
            <p:cNvSpPr txBox="1"/>
            <p:nvPr/>
          </p:nvSpPr>
          <p:spPr>
            <a:xfrm>
              <a:off x="3775433" y="4936986"/>
              <a:ext cx="643939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49</a:t>
              </a:r>
            </a:p>
          </p:txBody>
        </p:sp>
      </p:grpSp>
      <p:sp>
        <p:nvSpPr>
          <p:cNvPr id="79" name="object 51">
            <a:extLst>
              <a:ext uri="{FF2B5EF4-FFF2-40B4-BE49-F238E27FC236}">
                <a16:creationId xmlns:a16="http://schemas.microsoft.com/office/drawing/2014/main" id="{9B82C589-7459-FFF1-2838-0164CB68C0A0}"/>
              </a:ext>
            </a:extLst>
          </p:cNvPr>
          <p:cNvSpPr txBox="1"/>
          <p:nvPr/>
        </p:nvSpPr>
        <p:spPr>
          <a:xfrm>
            <a:off x="456" y="2961668"/>
            <a:ext cx="1800000" cy="646500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1455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Trend giudizio ISTRUZIONE</a:t>
            </a:r>
          </a:p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(Punteggio 1-100)</a:t>
            </a:r>
          </a:p>
        </p:txBody>
      </p:sp>
      <p:cxnSp>
        <p:nvCxnSpPr>
          <p:cNvPr id="87" name="Connettore diritto 86">
            <a:extLst>
              <a:ext uri="{FF2B5EF4-FFF2-40B4-BE49-F238E27FC236}">
                <a16:creationId xmlns:a16="http://schemas.microsoft.com/office/drawing/2014/main" id="{E0F7021D-A193-D9D9-CDAB-38FAFE74D5E0}"/>
              </a:ext>
            </a:extLst>
          </p:cNvPr>
          <p:cNvCxnSpPr>
            <a:cxnSpLocks/>
            <a:stCxn id="112" idx="3"/>
            <a:endCxn id="117" idx="1"/>
          </p:cNvCxnSpPr>
          <p:nvPr/>
        </p:nvCxnSpPr>
        <p:spPr>
          <a:xfrm>
            <a:off x="4931295" y="3109017"/>
            <a:ext cx="229264" cy="390421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diritto 87">
            <a:extLst>
              <a:ext uri="{FF2B5EF4-FFF2-40B4-BE49-F238E27FC236}">
                <a16:creationId xmlns:a16="http://schemas.microsoft.com/office/drawing/2014/main" id="{C797CF59-51B3-668E-4014-F95BFC4BACC7}"/>
              </a:ext>
            </a:extLst>
          </p:cNvPr>
          <p:cNvCxnSpPr>
            <a:cxnSpLocks/>
          </p:cNvCxnSpPr>
          <p:nvPr/>
        </p:nvCxnSpPr>
        <p:spPr>
          <a:xfrm flipV="1">
            <a:off x="3885441" y="3158564"/>
            <a:ext cx="672457" cy="50632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AutoShape 17">
            <a:extLst>
              <a:ext uri="{FF2B5EF4-FFF2-40B4-BE49-F238E27FC236}">
                <a16:creationId xmlns:a16="http://schemas.microsoft.com/office/drawing/2014/main" id="{0F0A119E-D47D-1974-69EF-06C1F3739F07}"/>
              </a:ext>
            </a:extLst>
          </p:cNvPr>
          <p:cNvSpPr/>
          <p:nvPr/>
        </p:nvSpPr>
        <p:spPr>
          <a:xfrm rot="19876299">
            <a:off x="3308513" y="2839605"/>
            <a:ext cx="246709" cy="397840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94" name="AutoShape 17">
            <a:extLst>
              <a:ext uri="{FF2B5EF4-FFF2-40B4-BE49-F238E27FC236}">
                <a16:creationId xmlns:a16="http://schemas.microsoft.com/office/drawing/2014/main" id="{07AEA43E-69E9-F353-CD05-5D82E1F0D639}"/>
              </a:ext>
            </a:extLst>
          </p:cNvPr>
          <p:cNvSpPr/>
          <p:nvPr/>
        </p:nvSpPr>
        <p:spPr>
          <a:xfrm rot="19876299">
            <a:off x="2392477" y="2887395"/>
            <a:ext cx="464884" cy="230147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grpSp>
        <p:nvGrpSpPr>
          <p:cNvPr id="95" name="Gruppo 94">
            <a:extLst>
              <a:ext uri="{FF2B5EF4-FFF2-40B4-BE49-F238E27FC236}">
                <a16:creationId xmlns:a16="http://schemas.microsoft.com/office/drawing/2014/main" id="{48652D97-8FD2-815D-4B32-A4666B2282EE}"/>
              </a:ext>
            </a:extLst>
          </p:cNvPr>
          <p:cNvGrpSpPr/>
          <p:nvPr/>
        </p:nvGrpSpPr>
        <p:grpSpPr>
          <a:xfrm>
            <a:off x="1752974" y="2709754"/>
            <a:ext cx="720000" cy="720000"/>
            <a:chOff x="3685737" y="4776590"/>
            <a:chExt cx="834373" cy="838113"/>
          </a:xfrm>
        </p:grpSpPr>
        <p:grpSp>
          <p:nvGrpSpPr>
            <p:cNvPr id="96" name="Group 12">
              <a:extLst>
                <a:ext uri="{FF2B5EF4-FFF2-40B4-BE49-F238E27FC236}">
                  <a16:creationId xmlns:a16="http://schemas.microsoft.com/office/drawing/2014/main" id="{1AEE4679-78A9-6832-CB6E-FD4252BD710D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98" name="Freeform 13">
                <a:extLst>
                  <a:ext uri="{FF2B5EF4-FFF2-40B4-BE49-F238E27FC236}">
                    <a16:creationId xmlns:a16="http://schemas.microsoft.com/office/drawing/2014/main" id="{D6681F0E-D48E-F3B0-D2C8-6108169C1134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C5BA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99" name="TextBox 14">
                <a:extLst>
                  <a:ext uri="{FF2B5EF4-FFF2-40B4-BE49-F238E27FC236}">
                    <a16:creationId xmlns:a16="http://schemas.microsoft.com/office/drawing/2014/main" id="{01D40B9E-CAB6-F89B-F0E1-212CC07CB508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97" name="CasellaDiTesto 96">
              <a:extLst>
                <a:ext uri="{FF2B5EF4-FFF2-40B4-BE49-F238E27FC236}">
                  <a16:creationId xmlns:a16="http://schemas.microsoft.com/office/drawing/2014/main" id="{5115EA64-B2A8-E8CB-0C6C-C091DC345E76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55</a:t>
              </a:r>
            </a:p>
          </p:txBody>
        </p:sp>
      </p:grpSp>
      <p:grpSp>
        <p:nvGrpSpPr>
          <p:cNvPr id="100" name="Gruppo 99">
            <a:extLst>
              <a:ext uri="{FF2B5EF4-FFF2-40B4-BE49-F238E27FC236}">
                <a16:creationId xmlns:a16="http://schemas.microsoft.com/office/drawing/2014/main" id="{101076B6-0C59-5F66-493D-2B99CED4B98F}"/>
              </a:ext>
            </a:extLst>
          </p:cNvPr>
          <p:cNvGrpSpPr/>
          <p:nvPr/>
        </p:nvGrpSpPr>
        <p:grpSpPr>
          <a:xfrm>
            <a:off x="2608315" y="2626523"/>
            <a:ext cx="720000" cy="720000"/>
            <a:chOff x="3685737" y="4776590"/>
            <a:chExt cx="834373" cy="838113"/>
          </a:xfrm>
        </p:grpSpPr>
        <p:grpSp>
          <p:nvGrpSpPr>
            <p:cNvPr id="101" name="Group 12">
              <a:extLst>
                <a:ext uri="{FF2B5EF4-FFF2-40B4-BE49-F238E27FC236}">
                  <a16:creationId xmlns:a16="http://schemas.microsoft.com/office/drawing/2014/main" id="{A1048AE2-7271-5324-4785-36E6FC50F166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103" name="Freeform 13">
                <a:extLst>
                  <a:ext uri="{FF2B5EF4-FFF2-40B4-BE49-F238E27FC236}">
                    <a16:creationId xmlns:a16="http://schemas.microsoft.com/office/drawing/2014/main" id="{B0019645-02CD-D3D4-D12A-EA22FEA32FE2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A2CA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04" name="TextBox 14">
                <a:extLst>
                  <a:ext uri="{FF2B5EF4-FFF2-40B4-BE49-F238E27FC236}">
                    <a16:creationId xmlns:a16="http://schemas.microsoft.com/office/drawing/2014/main" id="{7B8BB296-A20A-8272-ABDB-BAB18007F41A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02" name="CasellaDiTesto 101">
              <a:extLst>
                <a:ext uri="{FF2B5EF4-FFF2-40B4-BE49-F238E27FC236}">
                  <a16:creationId xmlns:a16="http://schemas.microsoft.com/office/drawing/2014/main" id="{0B0F3435-3FAC-7152-792D-AD1015531DA9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56</a:t>
              </a:r>
            </a:p>
          </p:txBody>
        </p:sp>
      </p:grpSp>
      <p:grpSp>
        <p:nvGrpSpPr>
          <p:cNvPr id="105" name="Gruppo 104">
            <a:extLst>
              <a:ext uri="{FF2B5EF4-FFF2-40B4-BE49-F238E27FC236}">
                <a16:creationId xmlns:a16="http://schemas.microsoft.com/office/drawing/2014/main" id="{54EC7E9C-CDBC-03D9-0391-12C4138272E0}"/>
              </a:ext>
            </a:extLst>
          </p:cNvPr>
          <p:cNvGrpSpPr/>
          <p:nvPr/>
        </p:nvGrpSpPr>
        <p:grpSpPr>
          <a:xfrm>
            <a:off x="3419052" y="2859476"/>
            <a:ext cx="720000" cy="720000"/>
            <a:chOff x="3685737" y="4776590"/>
            <a:chExt cx="834373" cy="838113"/>
          </a:xfrm>
        </p:grpSpPr>
        <p:grpSp>
          <p:nvGrpSpPr>
            <p:cNvPr id="106" name="Group 12">
              <a:extLst>
                <a:ext uri="{FF2B5EF4-FFF2-40B4-BE49-F238E27FC236}">
                  <a16:creationId xmlns:a16="http://schemas.microsoft.com/office/drawing/2014/main" id="{84862166-86B1-5052-4500-C89B65CFF6B2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108" name="Freeform 13">
                <a:extLst>
                  <a:ext uri="{FF2B5EF4-FFF2-40B4-BE49-F238E27FC236}">
                    <a16:creationId xmlns:a16="http://schemas.microsoft.com/office/drawing/2014/main" id="{7E75B245-4F4B-1B54-49C3-58FF8E3FF43D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82A2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09" name="TextBox 14">
                <a:extLst>
                  <a:ext uri="{FF2B5EF4-FFF2-40B4-BE49-F238E27FC236}">
                    <a16:creationId xmlns:a16="http://schemas.microsoft.com/office/drawing/2014/main" id="{04296F76-B40E-5E0D-DD48-1C285ABC5C08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07" name="CasellaDiTesto 106">
              <a:extLst>
                <a:ext uri="{FF2B5EF4-FFF2-40B4-BE49-F238E27FC236}">
                  <a16:creationId xmlns:a16="http://schemas.microsoft.com/office/drawing/2014/main" id="{843D05EF-290A-8C4D-9F30-8665CA0F74A5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53</a:t>
              </a:r>
            </a:p>
          </p:txBody>
        </p:sp>
      </p:grpSp>
      <p:grpSp>
        <p:nvGrpSpPr>
          <p:cNvPr id="110" name="Gruppo 109">
            <a:extLst>
              <a:ext uri="{FF2B5EF4-FFF2-40B4-BE49-F238E27FC236}">
                <a16:creationId xmlns:a16="http://schemas.microsoft.com/office/drawing/2014/main" id="{BA4A4669-C4B1-75EB-97CD-4D4A3BA720D9}"/>
              </a:ext>
            </a:extLst>
          </p:cNvPr>
          <p:cNvGrpSpPr/>
          <p:nvPr/>
        </p:nvGrpSpPr>
        <p:grpSpPr>
          <a:xfrm>
            <a:off x="4298225" y="2771170"/>
            <a:ext cx="720000" cy="720000"/>
            <a:chOff x="3685737" y="4776590"/>
            <a:chExt cx="834373" cy="838113"/>
          </a:xfrm>
        </p:grpSpPr>
        <p:grpSp>
          <p:nvGrpSpPr>
            <p:cNvPr id="111" name="Group 12">
              <a:extLst>
                <a:ext uri="{FF2B5EF4-FFF2-40B4-BE49-F238E27FC236}">
                  <a16:creationId xmlns:a16="http://schemas.microsoft.com/office/drawing/2014/main" id="{891AC31C-FF75-EDE0-2B9F-CE313F24DF29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113" name="Freeform 13">
                <a:extLst>
                  <a:ext uri="{FF2B5EF4-FFF2-40B4-BE49-F238E27FC236}">
                    <a16:creationId xmlns:a16="http://schemas.microsoft.com/office/drawing/2014/main" id="{B89AB304-B5BF-0616-8EFE-5F7ED5461611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15434E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14" name="TextBox 14">
                <a:extLst>
                  <a:ext uri="{FF2B5EF4-FFF2-40B4-BE49-F238E27FC236}">
                    <a16:creationId xmlns:a16="http://schemas.microsoft.com/office/drawing/2014/main" id="{3AA8C121-CE1A-FF49-46A5-33E887BEE9E2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12" name="CasellaDiTesto 111">
              <a:extLst>
                <a:ext uri="{FF2B5EF4-FFF2-40B4-BE49-F238E27FC236}">
                  <a16:creationId xmlns:a16="http://schemas.microsoft.com/office/drawing/2014/main" id="{0E1A7C2D-F6C5-1916-6B57-D7FB3FFE3F99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55</a:t>
              </a:r>
            </a:p>
          </p:txBody>
        </p:sp>
      </p:grpSp>
      <p:grpSp>
        <p:nvGrpSpPr>
          <p:cNvPr id="115" name="Gruppo 114">
            <a:extLst>
              <a:ext uri="{FF2B5EF4-FFF2-40B4-BE49-F238E27FC236}">
                <a16:creationId xmlns:a16="http://schemas.microsoft.com/office/drawing/2014/main" id="{43F80142-C500-6AF6-482C-843DCB2475ED}"/>
              </a:ext>
            </a:extLst>
          </p:cNvPr>
          <p:cNvGrpSpPr/>
          <p:nvPr/>
        </p:nvGrpSpPr>
        <p:grpSpPr>
          <a:xfrm>
            <a:off x="5083158" y="3161591"/>
            <a:ext cx="720000" cy="720000"/>
            <a:chOff x="3685737" y="4776590"/>
            <a:chExt cx="834373" cy="838113"/>
          </a:xfrm>
        </p:grpSpPr>
        <p:grpSp>
          <p:nvGrpSpPr>
            <p:cNvPr id="116" name="Group 12">
              <a:extLst>
                <a:ext uri="{FF2B5EF4-FFF2-40B4-BE49-F238E27FC236}">
                  <a16:creationId xmlns:a16="http://schemas.microsoft.com/office/drawing/2014/main" id="{A0A0E2FA-0F65-E1F9-B0CF-98BA93046855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118" name="Freeform 13">
                <a:extLst>
                  <a:ext uri="{FF2B5EF4-FFF2-40B4-BE49-F238E27FC236}">
                    <a16:creationId xmlns:a16="http://schemas.microsoft.com/office/drawing/2014/main" id="{CAD45717-970F-292B-D1BD-3BB41E264E48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19" name="TextBox 14">
                <a:extLst>
                  <a:ext uri="{FF2B5EF4-FFF2-40B4-BE49-F238E27FC236}">
                    <a16:creationId xmlns:a16="http://schemas.microsoft.com/office/drawing/2014/main" id="{6021723F-ADBB-2154-8966-35228D8C3A1F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17" name="CasellaDiTesto 116">
              <a:extLst>
                <a:ext uri="{FF2B5EF4-FFF2-40B4-BE49-F238E27FC236}">
                  <a16:creationId xmlns:a16="http://schemas.microsoft.com/office/drawing/2014/main" id="{2CF4B807-0B54-59ED-331F-293A3762A4F3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52</a:t>
              </a:r>
            </a:p>
          </p:txBody>
        </p:sp>
      </p:grpSp>
      <p:sp>
        <p:nvSpPr>
          <p:cNvPr id="122" name="object 51">
            <a:extLst>
              <a:ext uri="{FF2B5EF4-FFF2-40B4-BE49-F238E27FC236}">
                <a16:creationId xmlns:a16="http://schemas.microsoft.com/office/drawing/2014/main" id="{DC749B16-DEBE-E65D-A69D-35E54CA47B40}"/>
              </a:ext>
            </a:extLst>
          </p:cNvPr>
          <p:cNvSpPr txBox="1"/>
          <p:nvPr/>
        </p:nvSpPr>
        <p:spPr>
          <a:xfrm>
            <a:off x="-352" y="4478766"/>
            <a:ext cx="1800000" cy="646500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1455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Trend giudizio SICUREZZA E FDO</a:t>
            </a:r>
          </a:p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(Punteggio 1-100)</a:t>
            </a:r>
          </a:p>
        </p:txBody>
      </p:sp>
      <p:sp>
        <p:nvSpPr>
          <p:cNvPr id="133" name="TextBox 3">
            <a:extLst>
              <a:ext uri="{FF2B5EF4-FFF2-40B4-BE49-F238E27FC236}">
                <a16:creationId xmlns:a16="http://schemas.microsoft.com/office/drawing/2014/main" id="{E0F0D215-13D2-BE5F-9B41-67035CF1DA85}"/>
              </a:ext>
            </a:extLst>
          </p:cNvPr>
          <p:cNvSpPr txBox="1"/>
          <p:nvPr/>
        </p:nvSpPr>
        <p:spPr>
          <a:xfrm>
            <a:off x="1605251" y="5876229"/>
            <a:ext cx="1238466" cy="22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Pre</a:t>
            </a:r>
            <a:r>
              <a:rPr lang="en-US" sz="1455" dirty="0">
                <a:solidFill>
                  <a:srgbClr val="191919"/>
                </a:solidFill>
                <a:latin typeface="Lato Bold"/>
              </a:rPr>
              <a:t> </a:t>
            </a:r>
            <a:r>
              <a:rPr lang="en-US" sz="1455" dirty="0">
                <a:solidFill>
                  <a:srgbClr val="575756"/>
                </a:solidFill>
                <a:latin typeface="Lato Bold"/>
              </a:rPr>
              <a:t>Covid</a:t>
            </a:r>
          </a:p>
        </p:txBody>
      </p:sp>
      <p:sp>
        <p:nvSpPr>
          <p:cNvPr id="134" name="TextBox 5">
            <a:extLst>
              <a:ext uri="{FF2B5EF4-FFF2-40B4-BE49-F238E27FC236}">
                <a16:creationId xmlns:a16="http://schemas.microsoft.com/office/drawing/2014/main" id="{F3A665FE-66C9-A42B-2468-3CCBDDCBCAD3}"/>
              </a:ext>
            </a:extLst>
          </p:cNvPr>
          <p:cNvSpPr txBox="1"/>
          <p:nvPr/>
        </p:nvSpPr>
        <p:spPr>
          <a:xfrm>
            <a:off x="3229580" y="5876229"/>
            <a:ext cx="1238466" cy="22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2021</a:t>
            </a:r>
          </a:p>
        </p:txBody>
      </p:sp>
      <p:sp>
        <p:nvSpPr>
          <p:cNvPr id="135" name="TextBox 6">
            <a:extLst>
              <a:ext uri="{FF2B5EF4-FFF2-40B4-BE49-F238E27FC236}">
                <a16:creationId xmlns:a16="http://schemas.microsoft.com/office/drawing/2014/main" id="{9CAD273E-C171-6888-692F-6316F3015F01}"/>
              </a:ext>
            </a:extLst>
          </p:cNvPr>
          <p:cNvSpPr txBox="1"/>
          <p:nvPr/>
        </p:nvSpPr>
        <p:spPr>
          <a:xfrm>
            <a:off x="4030907" y="5876229"/>
            <a:ext cx="1238466" cy="22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2022</a:t>
            </a:r>
          </a:p>
        </p:txBody>
      </p:sp>
      <p:cxnSp>
        <p:nvCxnSpPr>
          <p:cNvPr id="129" name="Connettore diritto 128">
            <a:extLst>
              <a:ext uri="{FF2B5EF4-FFF2-40B4-BE49-F238E27FC236}">
                <a16:creationId xmlns:a16="http://schemas.microsoft.com/office/drawing/2014/main" id="{A3F7A6DD-4524-011C-2EE1-A50B3CD950AE}"/>
              </a:ext>
            </a:extLst>
          </p:cNvPr>
          <p:cNvCxnSpPr>
            <a:cxnSpLocks/>
            <a:stCxn id="154" idx="3"/>
            <a:endCxn id="159" idx="1"/>
          </p:cNvCxnSpPr>
          <p:nvPr/>
        </p:nvCxnSpPr>
        <p:spPr>
          <a:xfrm>
            <a:off x="4992765" y="4449551"/>
            <a:ext cx="267518" cy="467905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ttore diritto 129">
            <a:extLst>
              <a:ext uri="{FF2B5EF4-FFF2-40B4-BE49-F238E27FC236}">
                <a16:creationId xmlns:a16="http://schemas.microsoft.com/office/drawing/2014/main" id="{2906E110-E626-B112-49DB-D4ABD44E7C40}"/>
              </a:ext>
            </a:extLst>
          </p:cNvPr>
          <p:cNvCxnSpPr>
            <a:cxnSpLocks/>
          </p:cNvCxnSpPr>
          <p:nvPr/>
        </p:nvCxnSpPr>
        <p:spPr>
          <a:xfrm>
            <a:off x="4196493" y="4485588"/>
            <a:ext cx="524746" cy="8822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AutoShape 17">
            <a:extLst>
              <a:ext uri="{FF2B5EF4-FFF2-40B4-BE49-F238E27FC236}">
                <a16:creationId xmlns:a16="http://schemas.microsoft.com/office/drawing/2014/main" id="{491B78B7-E62B-DCD7-9854-EF8077467272}"/>
              </a:ext>
            </a:extLst>
          </p:cNvPr>
          <p:cNvSpPr/>
          <p:nvPr/>
        </p:nvSpPr>
        <p:spPr>
          <a:xfrm rot="19876299">
            <a:off x="3395266" y="4019367"/>
            <a:ext cx="169396" cy="528090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136" name="AutoShape 17">
            <a:extLst>
              <a:ext uri="{FF2B5EF4-FFF2-40B4-BE49-F238E27FC236}">
                <a16:creationId xmlns:a16="http://schemas.microsoft.com/office/drawing/2014/main" id="{9B2A610B-8511-5F41-7DF8-E0333406C2DE}"/>
              </a:ext>
            </a:extLst>
          </p:cNvPr>
          <p:cNvSpPr/>
          <p:nvPr/>
        </p:nvSpPr>
        <p:spPr>
          <a:xfrm rot="19876299">
            <a:off x="2385268" y="4040739"/>
            <a:ext cx="515676" cy="185179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grpSp>
        <p:nvGrpSpPr>
          <p:cNvPr id="137" name="Gruppo 136">
            <a:extLst>
              <a:ext uri="{FF2B5EF4-FFF2-40B4-BE49-F238E27FC236}">
                <a16:creationId xmlns:a16="http://schemas.microsoft.com/office/drawing/2014/main" id="{D7A64B7F-7C38-E6B4-FF69-08058775F2FC}"/>
              </a:ext>
            </a:extLst>
          </p:cNvPr>
          <p:cNvGrpSpPr/>
          <p:nvPr/>
        </p:nvGrpSpPr>
        <p:grpSpPr>
          <a:xfrm>
            <a:off x="1752974" y="3899360"/>
            <a:ext cx="720000" cy="720000"/>
            <a:chOff x="3685737" y="4776590"/>
            <a:chExt cx="834373" cy="838113"/>
          </a:xfrm>
        </p:grpSpPr>
        <p:grpSp>
          <p:nvGrpSpPr>
            <p:cNvPr id="138" name="Group 12">
              <a:extLst>
                <a:ext uri="{FF2B5EF4-FFF2-40B4-BE49-F238E27FC236}">
                  <a16:creationId xmlns:a16="http://schemas.microsoft.com/office/drawing/2014/main" id="{B78F850E-741C-44F0-78BA-3AF9B053E13D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140" name="Freeform 13">
                <a:extLst>
                  <a:ext uri="{FF2B5EF4-FFF2-40B4-BE49-F238E27FC236}">
                    <a16:creationId xmlns:a16="http://schemas.microsoft.com/office/drawing/2014/main" id="{80CD9F88-51DE-E13E-7516-F80CF7374476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C5BA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41" name="TextBox 14">
                <a:extLst>
                  <a:ext uri="{FF2B5EF4-FFF2-40B4-BE49-F238E27FC236}">
                    <a16:creationId xmlns:a16="http://schemas.microsoft.com/office/drawing/2014/main" id="{4B99FCAF-7EC7-4837-C20C-7457009DAA46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39" name="CasellaDiTesto 138">
              <a:extLst>
                <a:ext uri="{FF2B5EF4-FFF2-40B4-BE49-F238E27FC236}">
                  <a16:creationId xmlns:a16="http://schemas.microsoft.com/office/drawing/2014/main" id="{2F018EA4-AC0E-89A9-6CB5-4E88FC480337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59</a:t>
              </a:r>
            </a:p>
          </p:txBody>
        </p:sp>
      </p:grpSp>
      <p:grpSp>
        <p:nvGrpSpPr>
          <p:cNvPr id="142" name="Gruppo 141">
            <a:extLst>
              <a:ext uri="{FF2B5EF4-FFF2-40B4-BE49-F238E27FC236}">
                <a16:creationId xmlns:a16="http://schemas.microsoft.com/office/drawing/2014/main" id="{27CE91EC-0C9B-159F-4E2D-7906DE63D696}"/>
              </a:ext>
            </a:extLst>
          </p:cNvPr>
          <p:cNvGrpSpPr/>
          <p:nvPr/>
        </p:nvGrpSpPr>
        <p:grpSpPr>
          <a:xfrm>
            <a:off x="2629817" y="3717262"/>
            <a:ext cx="720000" cy="720000"/>
            <a:chOff x="3685737" y="4776590"/>
            <a:chExt cx="834373" cy="838113"/>
          </a:xfrm>
        </p:grpSpPr>
        <p:grpSp>
          <p:nvGrpSpPr>
            <p:cNvPr id="143" name="Group 12">
              <a:extLst>
                <a:ext uri="{FF2B5EF4-FFF2-40B4-BE49-F238E27FC236}">
                  <a16:creationId xmlns:a16="http://schemas.microsoft.com/office/drawing/2014/main" id="{92A65445-3EAE-E40D-0D33-412CE0807E22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145" name="Freeform 13">
                <a:extLst>
                  <a:ext uri="{FF2B5EF4-FFF2-40B4-BE49-F238E27FC236}">
                    <a16:creationId xmlns:a16="http://schemas.microsoft.com/office/drawing/2014/main" id="{041630AE-8880-E752-86C1-4C2377418CDF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A2CA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46" name="TextBox 14">
                <a:extLst>
                  <a:ext uri="{FF2B5EF4-FFF2-40B4-BE49-F238E27FC236}">
                    <a16:creationId xmlns:a16="http://schemas.microsoft.com/office/drawing/2014/main" id="{1CEB1C53-86F7-BA44-9793-CDD7D80ED98F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44" name="CasellaDiTesto 143">
              <a:extLst>
                <a:ext uri="{FF2B5EF4-FFF2-40B4-BE49-F238E27FC236}">
                  <a16:creationId xmlns:a16="http://schemas.microsoft.com/office/drawing/2014/main" id="{5671B745-2D19-02CD-E74C-A9C6A1D81255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60</a:t>
              </a:r>
            </a:p>
          </p:txBody>
        </p:sp>
      </p:grpSp>
      <p:grpSp>
        <p:nvGrpSpPr>
          <p:cNvPr id="147" name="Gruppo 146">
            <a:extLst>
              <a:ext uri="{FF2B5EF4-FFF2-40B4-BE49-F238E27FC236}">
                <a16:creationId xmlns:a16="http://schemas.microsoft.com/office/drawing/2014/main" id="{A92BC3F6-FAFE-B138-4175-66E1E9858E85}"/>
              </a:ext>
            </a:extLst>
          </p:cNvPr>
          <p:cNvGrpSpPr/>
          <p:nvPr/>
        </p:nvGrpSpPr>
        <p:grpSpPr>
          <a:xfrm>
            <a:off x="3394634" y="4114857"/>
            <a:ext cx="762816" cy="720000"/>
            <a:chOff x="3636120" y="4776590"/>
            <a:chExt cx="883990" cy="838113"/>
          </a:xfrm>
        </p:grpSpPr>
        <p:grpSp>
          <p:nvGrpSpPr>
            <p:cNvPr id="148" name="Group 12">
              <a:extLst>
                <a:ext uri="{FF2B5EF4-FFF2-40B4-BE49-F238E27FC236}">
                  <a16:creationId xmlns:a16="http://schemas.microsoft.com/office/drawing/2014/main" id="{5C1FE1B2-462B-1987-EB88-72CAAB4D3EBC}"/>
                </a:ext>
              </a:extLst>
            </p:cNvPr>
            <p:cNvGrpSpPr/>
            <p:nvPr/>
          </p:nvGrpSpPr>
          <p:grpSpPr>
            <a:xfrm>
              <a:off x="3636120" y="4776590"/>
              <a:ext cx="883990" cy="838113"/>
              <a:chOff x="-46305" y="0"/>
              <a:chExt cx="857291" cy="812800"/>
            </a:xfrm>
          </p:grpSpPr>
          <p:sp>
            <p:nvSpPr>
              <p:cNvPr id="150" name="Freeform 13">
                <a:extLst>
                  <a:ext uri="{FF2B5EF4-FFF2-40B4-BE49-F238E27FC236}">
                    <a16:creationId xmlns:a16="http://schemas.microsoft.com/office/drawing/2014/main" id="{AFEA5125-335F-6F88-8273-410FEA00F57A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282A2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51" name="TextBox 14">
                <a:extLst>
                  <a:ext uri="{FF2B5EF4-FFF2-40B4-BE49-F238E27FC236}">
                    <a16:creationId xmlns:a16="http://schemas.microsoft.com/office/drawing/2014/main" id="{6692435E-9E8B-EE77-EC3C-86803793A74B}"/>
                  </a:ext>
                </a:extLst>
              </p:cNvPr>
              <p:cNvSpPr txBox="1"/>
              <p:nvPr/>
            </p:nvSpPr>
            <p:spPr>
              <a:xfrm>
                <a:off x="-46305" y="28582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49" name="CasellaDiTesto 148">
              <a:extLst>
                <a:ext uri="{FF2B5EF4-FFF2-40B4-BE49-F238E27FC236}">
                  <a16:creationId xmlns:a16="http://schemas.microsoft.com/office/drawing/2014/main" id="{789E4A54-99F5-25A3-E773-7826225E6ABA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57</a:t>
              </a:r>
            </a:p>
          </p:txBody>
        </p:sp>
      </p:grpSp>
      <p:grpSp>
        <p:nvGrpSpPr>
          <p:cNvPr id="152" name="Gruppo 151">
            <a:extLst>
              <a:ext uri="{FF2B5EF4-FFF2-40B4-BE49-F238E27FC236}">
                <a16:creationId xmlns:a16="http://schemas.microsoft.com/office/drawing/2014/main" id="{6C8B41CB-9196-4C5F-3589-246B43B1DBF4}"/>
              </a:ext>
            </a:extLst>
          </p:cNvPr>
          <p:cNvGrpSpPr/>
          <p:nvPr/>
        </p:nvGrpSpPr>
        <p:grpSpPr>
          <a:xfrm>
            <a:off x="4359695" y="4111704"/>
            <a:ext cx="720000" cy="720000"/>
            <a:chOff x="3685737" y="4776590"/>
            <a:chExt cx="834373" cy="838113"/>
          </a:xfrm>
        </p:grpSpPr>
        <p:grpSp>
          <p:nvGrpSpPr>
            <p:cNvPr id="153" name="Group 12">
              <a:extLst>
                <a:ext uri="{FF2B5EF4-FFF2-40B4-BE49-F238E27FC236}">
                  <a16:creationId xmlns:a16="http://schemas.microsoft.com/office/drawing/2014/main" id="{1F686F66-0B26-6B28-6840-1643B9F357A1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155" name="Freeform 13">
                <a:extLst>
                  <a:ext uri="{FF2B5EF4-FFF2-40B4-BE49-F238E27FC236}">
                    <a16:creationId xmlns:a16="http://schemas.microsoft.com/office/drawing/2014/main" id="{DA3B43F0-8674-3394-60F6-C793E9D65310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15434E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56" name="TextBox 14">
                <a:extLst>
                  <a:ext uri="{FF2B5EF4-FFF2-40B4-BE49-F238E27FC236}">
                    <a16:creationId xmlns:a16="http://schemas.microsoft.com/office/drawing/2014/main" id="{5DBC5F50-162E-A309-B187-45324D2C264B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54" name="CasellaDiTesto 153">
              <a:extLst>
                <a:ext uri="{FF2B5EF4-FFF2-40B4-BE49-F238E27FC236}">
                  <a16:creationId xmlns:a16="http://schemas.microsoft.com/office/drawing/2014/main" id="{4F1A1982-06B1-CE94-4BAF-A02D5B5A50D7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57</a:t>
              </a:r>
            </a:p>
          </p:txBody>
        </p:sp>
      </p:grpSp>
      <p:grpSp>
        <p:nvGrpSpPr>
          <p:cNvPr id="157" name="Gruppo 156">
            <a:extLst>
              <a:ext uri="{FF2B5EF4-FFF2-40B4-BE49-F238E27FC236}">
                <a16:creationId xmlns:a16="http://schemas.microsoft.com/office/drawing/2014/main" id="{4A9BD932-D63D-832F-85C5-E11E9B040253}"/>
              </a:ext>
            </a:extLst>
          </p:cNvPr>
          <p:cNvGrpSpPr/>
          <p:nvPr/>
        </p:nvGrpSpPr>
        <p:grpSpPr>
          <a:xfrm>
            <a:off x="5182882" y="4579609"/>
            <a:ext cx="720000" cy="720000"/>
            <a:chOff x="3685737" y="4776590"/>
            <a:chExt cx="834373" cy="838113"/>
          </a:xfrm>
        </p:grpSpPr>
        <p:grpSp>
          <p:nvGrpSpPr>
            <p:cNvPr id="158" name="Group 12">
              <a:extLst>
                <a:ext uri="{FF2B5EF4-FFF2-40B4-BE49-F238E27FC236}">
                  <a16:creationId xmlns:a16="http://schemas.microsoft.com/office/drawing/2014/main" id="{3EB42808-9B53-9166-4D72-75EC64F7192B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160" name="Freeform 13">
                <a:extLst>
                  <a:ext uri="{FF2B5EF4-FFF2-40B4-BE49-F238E27FC236}">
                    <a16:creationId xmlns:a16="http://schemas.microsoft.com/office/drawing/2014/main" id="{2D9DCE27-99BC-32BD-4AA5-F1AEA5196EB5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61" name="TextBox 14">
                <a:extLst>
                  <a:ext uri="{FF2B5EF4-FFF2-40B4-BE49-F238E27FC236}">
                    <a16:creationId xmlns:a16="http://schemas.microsoft.com/office/drawing/2014/main" id="{D217C7D9-6527-1954-BD0F-E75DC4C13A1A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59" name="CasellaDiTesto 158">
              <a:extLst>
                <a:ext uri="{FF2B5EF4-FFF2-40B4-BE49-F238E27FC236}">
                  <a16:creationId xmlns:a16="http://schemas.microsoft.com/office/drawing/2014/main" id="{DB3F58CC-34E7-F753-4870-861619B301BE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53</a:t>
              </a:r>
            </a:p>
          </p:txBody>
        </p:sp>
      </p:grpSp>
      <p:sp>
        <p:nvSpPr>
          <p:cNvPr id="162" name="TextBox 5">
            <a:extLst>
              <a:ext uri="{FF2B5EF4-FFF2-40B4-BE49-F238E27FC236}">
                <a16:creationId xmlns:a16="http://schemas.microsoft.com/office/drawing/2014/main" id="{1D37DC9C-43F7-8616-A2BF-2FDB29B29F9C}"/>
              </a:ext>
            </a:extLst>
          </p:cNvPr>
          <p:cNvSpPr txBox="1"/>
          <p:nvPr/>
        </p:nvSpPr>
        <p:spPr>
          <a:xfrm>
            <a:off x="2428569" y="5876229"/>
            <a:ext cx="1238466" cy="22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2020</a:t>
            </a:r>
          </a:p>
        </p:txBody>
      </p:sp>
      <p:sp>
        <p:nvSpPr>
          <p:cNvPr id="235" name="object 23">
            <a:extLst>
              <a:ext uri="{FF2B5EF4-FFF2-40B4-BE49-F238E27FC236}">
                <a16:creationId xmlns:a16="http://schemas.microsoft.com/office/drawing/2014/main" id="{254E62D8-EB6D-169E-247F-B0FA2039E7F8}"/>
              </a:ext>
            </a:extLst>
          </p:cNvPr>
          <p:cNvSpPr/>
          <p:nvPr/>
        </p:nvSpPr>
        <p:spPr>
          <a:xfrm>
            <a:off x="679938" y="1057245"/>
            <a:ext cx="439420" cy="439420"/>
          </a:xfrm>
          <a:custGeom>
            <a:avLst/>
            <a:gdLst/>
            <a:ahLst/>
            <a:cxnLst/>
            <a:rect l="l" t="t" r="r" b="b"/>
            <a:pathLst>
              <a:path w="439420" h="439420">
                <a:moveTo>
                  <a:pt x="263374" y="0"/>
                </a:moveTo>
                <a:lnTo>
                  <a:pt x="175586" y="0"/>
                </a:lnTo>
                <a:lnTo>
                  <a:pt x="164175" y="2293"/>
                </a:lnTo>
                <a:lnTo>
                  <a:pt x="154874" y="8554"/>
                </a:lnTo>
                <a:lnTo>
                  <a:pt x="148613" y="17855"/>
                </a:lnTo>
                <a:lnTo>
                  <a:pt x="146320" y="29266"/>
                </a:lnTo>
                <a:lnTo>
                  <a:pt x="146320" y="146320"/>
                </a:lnTo>
                <a:lnTo>
                  <a:pt x="29266" y="146320"/>
                </a:lnTo>
                <a:lnTo>
                  <a:pt x="17855" y="148613"/>
                </a:lnTo>
                <a:lnTo>
                  <a:pt x="8554" y="154874"/>
                </a:lnTo>
                <a:lnTo>
                  <a:pt x="2293" y="164175"/>
                </a:lnTo>
                <a:lnTo>
                  <a:pt x="0" y="175586"/>
                </a:lnTo>
                <a:lnTo>
                  <a:pt x="0" y="263374"/>
                </a:lnTo>
                <a:lnTo>
                  <a:pt x="2293" y="274785"/>
                </a:lnTo>
                <a:lnTo>
                  <a:pt x="8554" y="284085"/>
                </a:lnTo>
                <a:lnTo>
                  <a:pt x="17855" y="290346"/>
                </a:lnTo>
                <a:lnTo>
                  <a:pt x="29266" y="292640"/>
                </a:lnTo>
                <a:lnTo>
                  <a:pt x="146330" y="292640"/>
                </a:lnTo>
                <a:lnTo>
                  <a:pt x="146330" y="409694"/>
                </a:lnTo>
                <a:lnTo>
                  <a:pt x="148622" y="421105"/>
                </a:lnTo>
                <a:lnTo>
                  <a:pt x="154880" y="430405"/>
                </a:lnTo>
                <a:lnTo>
                  <a:pt x="164176" y="436667"/>
                </a:lnTo>
                <a:lnTo>
                  <a:pt x="175586" y="438960"/>
                </a:lnTo>
                <a:lnTo>
                  <a:pt x="263384" y="438960"/>
                </a:lnTo>
                <a:lnTo>
                  <a:pt x="274793" y="436667"/>
                </a:lnTo>
                <a:lnTo>
                  <a:pt x="284090" y="430405"/>
                </a:lnTo>
                <a:lnTo>
                  <a:pt x="290348" y="421105"/>
                </a:lnTo>
                <a:lnTo>
                  <a:pt x="292640" y="409694"/>
                </a:lnTo>
                <a:lnTo>
                  <a:pt x="292640" y="292640"/>
                </a:lnTo>
                <a:lnTo>
                  <a:pt x="409704" y="292640"/>
                </a:lnTo>
                <a:lnTo>
                  <a:pt x="421114" y="290346"/>
                </a:lnTo>
                <a:lnTo>
                  <a:pt x="430410" y="284085"/>
                </a:lnTo>
                <a:lnTo>
                  <a:pt x="436668" y="274785"/>
                </a:lnTo>
                <a:lnTo>
                  <a:pt x="438960" y="263374"/>
                </a:lnTo>
                <a:lnTo>
                  <a:pt x="438960" y="175586"/>
                </a:lnTo>
                <a:lnTo>
                  <a:pt x="436668" y="164170"/>
                </a:lnTo>
                <a:lnTo>
                  <a:pt x="430410" y="154870"/>
                </a:lnTo>
                <a:lnTo>
                  <a:pt x="421114" y="148612"/>
                </a:lnTo>
                <a:lnTo>
                  <a:pt x="409704" y="146320"/>
                </a:lnTo>
                <a:lnTo>
                  <a:pt x="292640" y="146320"/>
                </a:lnTo>
                <a:lnTo>
                  <a:pt x="292640" y="29266"/>
                </a:lnTo>
                <a:lnTo>
                  <a:pt x="290346" y="17855"/>
                </a:lnTo>
                <a:lnTo>
                  <a:pt x="284085" y="8554"/>
                </a:lnTo>
                <a:lnTo>
                  <a:pt x="274785" y="2293"/>
                </a:lnTo>
                <a:lnTo>
                  <a:pt x="263374" y="0"/>
                </a:lnTo>
                <a:close/>
              </a:path>
            </a:pathLst>
          </a:custGeom>
          <a:solidFill>
            <a:srgbClr val="1543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2">
            <a:extLst>
              <a:ext uri="{FF2B5EF4-FFF2-40B4-BE49-F238E27FC236}">
                <a16:creationId xmlns:a16="http://schemas.microsoft.com/office/drawing/2014/main" id="{AD333044-B252-45FD-333C-78621A15FB5A}"/>
              </a:ext>
            </a:extLst>
          </p:cNvPr>
          <p:cNvSpPr/>
          <p:nvPr/>
        </p:nvSpPr>
        <p:spPr>
          <a:xfrm>
            <a:off x="640741" y="2508174"/>
            <a:ext cx="519430" cy="440055"/>
          </a:xfrm>
          <a:custGeom>
            <a:avLst/>
            <a:gdLst/>
            <a:ahLst/>
            <a:cxnLst/>
            <a:rect l="l" t="t" r="r" b="b"/>
            <a:pathLst>
              <a:path w="519429" h="440054">
                <a:moveTo>
                  <a:pt x="206425" y="105765"/>
                </a:moveTo>
                <a:lnTo>
                  <a:pt x="100660" y="105765"/>
                </a:lnTo>
                <a:lnTo>
                  <a:pt x="100660" y="148297"/>
                </a:lnTo>
                <a:lnTo>
                  <a:pt x="206425" y="148297"/>
                </a:lnTo>
                <a:lnTo>
                  <a:pt x="206425" y="105765"/>
                </a:lnTo>
                <a:close/>
              </a:path>
              <a:path w="519429" h="440054">
                <a:moveTo>
                  <a:pt x="206717" y="264553"/>
                </a:moveTo>
                <a:lnTo>
                  <a:pt x="74282" y="264553"/>
                </a:lnTo>
                <a:lnTo>
                  <a:pt x="74282" y="307098"/>
                </a:lnTo>
                <a:lnTo>
                  <a:pt x="206717" y="307098"/>
                </a:lnTo>
                <a:lnTo>
                  <a:pt x="206717" y="264553"/>
                </a:lnTo>
                <a:close/>
              </a:path>
              <a:path w="519429" h="440054">
                <a:moveTo>
                  <a:pt x="206717" y="185166"/>
                </a:moveTo>
                <a:lnTo>
                  <a:pt x="74282" y="185166"/>
                </a:lnTo>
                <a:lnTo>
                  <a:pt x="74282" y="227698"/>
                </a:lnTo>
                <a:lnTo>
                  <a:pt x="206717" y="227698"/>
                </a:lnTo>
                <a:lnTo>
                  <a:pt x="206717" y="185166"/>
                </a:lnTo>
                <a:close/>
              </a:path>
              <a:path w="519429" h="440054">
                <a:moveTo>
                  <a:pt x="418236" y="105765"/>
                </a:moveTo>
                <a:lnTo>
                  <a:pt x="312470" y="105765"/>
                </a:lnTo>
                <a:lnTo>
                  <a:pt x="312470" y="148297"/>
                </a:lnTo>
                <a:lnTo>
                  <a:pt x="418236" y="148297"/>
                </a:lnTo>
                <a:lnTo>
                  <a:pt x="418236" y="105765"/>
                </a:lnTo>
                <a:close/>
              </a:path>
              <a:path w="519429" h="440054">
                <a:moveTo>
                  <a:pt x="444893" y="264553"/>
                </a:moveTo>
                <a:lnTo>
                  <a:pt x="312470" y="264553"/>
                </a:lnTo>
                <a:lnTo>
                  <a:pt x="312470" y="307098"/>
                </a:lnTo>
                <a:lnTo>
                  <a:pt x="444893" y="307098"/>
                </a:lnTo>
                <a:lnTo>
                  <a:pt x="444893" y="264553"/>
                </a:lnTo>
                <a:close/>
              </a:path>
              <a:path w="519429" h="440054">
                <a:moveTo>
                  <a:pt x="444893" y="185166"/>
                </a:moveTo>
                <a:lnTo>
                  <a:pt x="312470" y="185166"/>
                </a:lnTo>
                <a:lnTo>
                  <a:pt x="312470" y="227698"/>
                </a:lnTo>
                <a:lnTo>
                  <a:pt x="444893" y="227698"/>
                </a:lnTo>
                <a:lnTo>
                  <a:pt x="444893" y="185166"/>
                </a:lnTo>
                <a:close/>
              </a:path>
              <a:path w="519429" h="440054">
                <a:moveTo>
                  <a:pt x="518896" y="21272"/>
                </a:moveTo>
                <a:lnTo>
                  <a:pt x="517232" y="12992"/>
                </a:lnTo>
                <a:lnTo>
                  <a:pt x="512673" y="6223"/>
                </a:lnTo>
                <a:lnTo>
                  <a:pt x="505917" y="1676"/>
                </a:lnTo>
                <a:lnTo>
                  <a:pt x="497636" y="0"/>
                </a:lnTo>
                <a:lnTo>
                  <a:pt x="476364" y="0"/>
                </a:lnTo>
                <a:lnTo>
                  <a:pt x="476364" y="42532"/>
                </a:lnTo>
                <a:lnTo>
                  <a:pt x="476364" y="396989"/>
                </a:lnTo>
                <a:lnTo>
                  <a:pt x="42532" y="396989"/>
                </a:lnTo>
                <a:lnTo>
                  <a:pt x="42532" y="42532"/>
                </a:lnTo>
                <a:lnTo>
                  <a:pt x="202730" y="42532"/>
                </a:lnTo>
                <a:lnTo>
                  <a:pt x="217182" y="46342"/>
                </a:lnTo>
                <a:lnTo>
                  <a:pt x="228650" y="55067"/>
                </a:lnTo>
                <a:lnTo>
                  <a:pt x="236029" y="67449"/>
                </a:lnTo>
                <a:lnTo>
                  <a:pt x="238175" y="82232"/>
                </a:lnTo>
                <a:lnTo>
                  <a:pt x="238175" y="356425"/>
                </a:lnTo>
                <a:lnTo>
                  <a:pt x="239852" y="364705"/>
                </a:lnTo>
                <a:lnTo>
                  <a:pt x="244411" y="371475"/>
                </a:lnTo>
                <a:lnTo>
                  <a:pt x="251167" y="376021"/>
                </a:lnTo>
                <a:lnTo>
                  <a:pt x="259448" y="377698"/>
                </a:lnTo>
                <a:lnTo>
                  <a:pt x="267728" y="376021"/>
                </a:lnTo>
                <a:lnTo>
                  <a:pt x="274485" y="371475"/>
                </a:lnTo>
                <a:lnTo>
                  <a:pt x="279044" y="364705"/>
                </a:lnTo>
                <a:lnTo>
                  <a:pt x="280708" y="356425"/>
                </a:lnTo>
                <a:lnTo>
                  <a:pt x="280708" y="82232"/>
                </a:lnTo>
                <a:lnTo>
                  <a:pt x="282879" y="67411"/>
                </a:lnTo>
                <a:lnTo>
                  <a:pt x="290296" y="55003"/>
                </a:lnTo>
                <a:lnTo>
                  <a:pt x="301840" y="46291"/>
                </a:lnTo>
                <a:lnTo>
                  <a:pt x="316369" y="42532"/>
                </a:lnTo>
                <a:lnTo>
                  <a:pt x="476364" y="42532"/>
                </a:lnTo>
                <a:lnTo>
                  <a:pt x="476364" y="0"/>
                </a:lnTo>
                <a:lnTo>
                  <a:pt x="316433" y="0"/>
                </a:lnTo>
                <a:lnTo>
                  <a:pt x="300418" y="1879"/>
                </a:lnTo>
                <a:lnTo>
                  <a:pt x="285305" y="6997"/>
                </a:lnTo>
                <a:lnTo>
                  <a:pt x="271576" y="15138"/>
                </a:lnTo>
                <a:lnTo>
                  <a:pt x="259727" y="26085"/>
                </a:lnTo>
                <a:lnTo>
                  <a:pt x="247891" y="15113"/>
                </a:lnTo>
                <a:lnTo>
                  <a:pt x="234175" y="6946"/>
                </a:lnTo>
                <a:lnTo>
                  <a:pt x="219049" y="1841"/>
                </a:lnTo>
                <a:lnTo>
                  <a:pt x="203022" y="0"/>
                </a:lnTo>
                <a:lnTo>
                  <a:pt x="21259" y="0"/>
                </a:lnTo>
                <a:lnTo>
                  <a:pt x="13030" y="1752"/>
                </a:lnTo>
                <a:lnTo>
                  <a:pt x="6299" y="6311"/>
                </a:lnTo>
                <a:lnTo>
                  <a:pt x="1739" y="13042"/>
                </a:lnTo>
                <a:lnTo>
                  <a:pt x="0" y="21272"/>
                </a:lnTo>
                <a:lnTo>
                  <a:pt x="0" y="418249"/>
                </a:lnTo>
                <a:lnTo>
                  <a:pt x="1739" y="426478"/>
                </a:lnTo>
                <a:lnTo>
                  <a:pt x="6299" y="433209"/>
                </a:lnTo>
                <a:lnTo>
                  <a:pt x="13030" y="437769"/>
                </a:lnTo>
                <a:lnTo>
                  <a:pt x="21259" y="439521"/>
                </a:lnTo>
                <a:lnTo>
                  <a:pt x="497636" y="439521"/>
                </a:lnTo>
                <a:lnTo>
                  <a:pt x="505917" y="437845"/>
                </a:lnTo>
                <a:lnTo>
                  <a:pt x="512673" y="433285"/>
                </a:lnTo>
                <a:lnTo>
                  <a:pt x="517232" y="426529"/>
                </a:lnTo>
                <a:lnTo>
                  <a:pt x="518896" y="418249"/>
                </a:lnTo>
                <a:lnTo>
                  <a:pt x="518896" y="396989"/>
                </a:lnTo>
                <a:lnTo>
                  <a:pt x="518896" y="42532"/>
                </a:lnTo>
                <a:lnTo>
                  <a:pt x="518896" y="26085"/>
                </a:lnTo>
                <a:lnTo>
                  <a:pt x="518896" y="21272"/>
                </a:lnTo>
                <a:close/>
              </a:path>
            </a:pathLst>
          </a:custGeom>
          <a:solidFill>
            <a:srgbClr val="1543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75">
            <a:extLst>
              <a:ext uri="{FF2B5EF4-FFF2-40B4-BE49-F238E27FC236}">
                <a16:creationId xmlns:a16="http://schemas.microsoft.com/office/drawing/2014/main" id="{DDBE6F5B-E105-7696-8A8C-3821442DC7BC}"/>
              </a:ext>
            </a:extLst>
          </p:cNvPr>
          <p:cNvSpPr/>
          <p:nvPr/>
        </p:nvSpPr>
        <p:spPr>
          <a:xfrm>
            <a:off x="684701" y="3935853"/>
            <a:ext cx="429895" cy="503555"/>
          </a:xfrm>
          <a:custGeom>
            <a:avLst/>
            <a:gdLst/>
            <a:ahLst/>
            <a:cxnLst/>
            <a:rect l="l" t="t" r="r" b="b"/>
            <a:pathLst>
              <a:path w="429895" h="503554">
                <a:moveTo>
                  <a:pt x="217626" y="0"/>
                </a:moveTo>
                <a:lnTo>
                  <a:pt x="212213" y="0"/>
                </a:lnTo>
                <a:lnTo>
                  <a:pt x="4104" y="94604"/>
                </a:lnTo>
                <a:lnTo>
                  <a:pt x="10" y="100970"/>
                </a:lnTo>
                <a:lnTo>
                  <a:pt x="0" y="249981"/>
                </a:lnTo>
                <a:lnTo>
                  <a:pt x="4191" y="287924"/>
                </a:lnTo>
                <a:lnTo>
                  <a:pt x="16491" y="323581"/>
                </a:lnTo>
                <a:lnTo>
                  <a:pt x="36299" y="355681"/>
                </a:lnTo>
                <a:lnTo>
                  <a:pt x="63013" y="382951"/>
                </a:lnTo>
                <a:lnTo>
                  <a:pt x="210182" y="503345"/>
                </a:lnTo>
                <a:lnTo>
                  <a:pt x="219658" y="503345"/>
                </a:lnTo>
                <a:lnTo>
                  <a:pt x="366826" y="382951"/>
                </a:lnTo>
                <a:lnTo>
                  <a:pt x="393540" y="355681"/>
                </a:lnTo>
                <a:lnTo>
                  <a:pt x="425644" y="287924"/>
                </a:lnTo>
                <a:lnTo>
                  <a:pt x="425737" y="287080"/>
                </a:lnTo>
                <a:lnTo>
                  <a:pt x="197009" y="287080"/>
                </a:lnTo>
                <a:lnTo>
                  <a:pt x="190273" y="285768"/>
                </a:lnTo>
                <a:lnTo>
                  <a:pt x="184350" y="281834"/>
                </a:lnTo>
                <a:lnTo>
                  <a:pt x="130613" y="228108"/>
                </a:lnTo>
                <a:lnTo>
                  <a:pt x="126785" y="222118"/>
                </a:lnTo>
                <a:lnTo>
                  <a:pt x="125593" y="215358"/>
                </a:lnTo>
                <a:lnTo>
                  <a:pt x="127023" y="208643"/>
                </a:lnTo>
                <a:lnTo>
                  <a:pt x="131064" y="202789"/>
                </a:lnTo>
                <a:lnTo>
                  <a:pt x="136899" y="199014"/>
                </a:lnTo>
                <a:lnTo>
                  <a:pt x="143499" y="197755"/>
                </a:lnTo>
                <a:lnTo>
                  <a:pt x="243110" y="197755"/>
                </a:lnTo>
                <a:lnTo>
                  <a:pt x="273897" y="166968"/>
                </a:lnTo>
                <a:lnTo>
                  <a:pt x="279886" y="163138"/>
                </a:lnTo>
                <a:lnTo>
                  <a:pt x="286647" y="161942"/>
                </a:lnTo>
                <a:lnTo>
                  <a:pt x="429829" y="161942"/>
                </a:lnTo>
                <a:lnTo>
                  <a:pt x="429829" y="100970"/>
                </a:lnTo>
                <a:lnTo>
                  <a:pt x="425725" y="94604"/>
                </a:lnTo>
                <a:lnTo>
                  <a:pt x="217626" y="0"/>
                </a:lnTo>
                <a:close/>
              </a:path>
              <a:path w="429895" h="503554">
                <a:moveTo>
                  <a:pt x="429829" y="161942"/>
                </a:moveTo>
                <a:lnTo>
                  <a:pt x="286647" y="161942"/>
                </a:lnTo>
                <a:lnTo>
                  <a:pt x="293361" y="163370"/>
                </a:lnTo>
                <a:lnTo>
                  <a:pt x="299216" y="167408"/>
                </a:lnTo>
                <a:lnTo>
                  <a:pt x="302985" y="173249"/>
                </a:lnTo>
                <a:lnTo>
                  <a:pt x="304242" y="179851"/>
                </a:lnTo>
                <a:lnTo>
                  <a:pt x="302985" y="186451"/>
                </a:lnTo>
                <a:lnTo>
                  <a:pt x="299216" y="192287"/>
                </a:lnTo>
                <a:lnTo>
                  <a:pt x="209669" y="281834"/>
                </a:lnTo>
                <a:lnTo>
                  <a:pt x="203745" y="285768"/>
                </a:lnTo>
                <a:lnTo>
                  <a:pt x="197009" y="287080"/>
                </a:lnTo>
                <a:lnTo>
                  <a:pt x="425737" y="287080"/>
                </a:lnTo>
                <a:lnTo>
                  <a:pt x="429829" y="249981"/>
                </a:lnTo>
                <a:lnTo>
                  <a:pt x="429829" y="161942"/>
                </a:lnTo>
                <a:close/>
              </a:path>
              <a:path w="429895" h="503554">
                <a:moveTo>
                  <a:pt x="243110" y="197755"/>
                </a:moveTo>
                <a:lnTo>
                  <a:pt x="143499" y="197755"/>
                </a:lnTo>
                <a:lnTo>
                  <a:pt x="150101" y="199014"/>
                </a:lnTo>
                <a:lnTo>
                  <a:pt x="155942" y="202789"/>
                </a:lnTo>
                <a:lnTo>
                  <a:pt x="197009" y="243856"/>
                </a:lnTo>
                <a:lnTo>
                  <a:pt x="243110" y="197755"/>
                </a:lnTo>
                <a:close/>
              </a:path>
            </a:pathLst>
          </a:custGeom>
          <a:solidFill>
            <a:srgbClr val="15434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3" name="Gruppo 32">
            <a:extLst>
              <a:ext uri="{FF2B5EF4-FFF2-40B4-BE49-F238E27FC236}">
                <a16:creationId xmlns:a16="http://schemas.microsoft.com/office/drawing/2014/main" id="{2B552363-ED89-EADF-FC5D-38BCD8DB66E4}"/>
              </a:ext>
            </a:extLst>
          </p:cNvPr>
          <p:cNvGrpSpPr/>
          <p:nvPr/>
        </p:nvGrpSpPr>
        <p:grpSpPr>
          <a:xfrm>
            <a:off x="6026594" y="2291949"/>
            <a:ext cx="687211" cy="720000"/>
            <a:chOff x="3685737" y="4776590"/>
            <a:chExt cx="834373" cy="838113"/>
          </a:xfrm>
        </p:grpSpPr>
        <p:grpSp>
          <p:nvGrpSpPr>
            <p:cNvPr id="60" name="Group 12">
              <a:extLst>
                <a:ext uri="{FF2B5EF4-FFF2-40B4-BE49-F238E27FC236}">
                  <a16:creationId xmlns:a16="http://schemas.microsoft.com/office/drawing/2014/main" id="{3097E249-8F07-E48A-71EC-9EDE3CA1DD5F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62" name="Freeform 13">
                <a:extLst>
                  <a:ext uri="{FF2B5EF4-FFF2-40B4-BE49-F238E27FC236}">
                    <a16:creationId xmlns:a16="http://schemas.microsoft.com/office/drawing/2014/main" id="{E3BD622F-8C16-7C79-6351-7C9F8CFB39FC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FF6600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63" name="TextBox 14">
                <a:extLst>
                  <a:ext uri="{FF2B5EF4-FFF2-40B4-BE49-F238E27FC236}">
                    <a16:creationId xmlns:a16="http://schemas.microsoft.com/office/drawing/2014/main" id="{C2DD7598-979A-4A16-5C8F-8FA7F3E9DC14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61" name="CasellaDiTesto 60">
              <a:extLst>
                <a:ext uri="{FF2B5EF4-FFF2-40B4-BE49-F238E27FC236}">
                  <a16:creationId xmlns:a16="http://schemas.microsoft.com/office/drawing/2014/main" id="{A7783F48-19C2-9EE8-4B1B-2C9964DDE322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48</a:t>
              </a:r>
            </a:p>
          </p:txBody>
        </p:sp>
      </p:grpSp>
      <p:grpSp>
        <p:nvGrpSpPr>
          <p:cNvPr id="78" name="Gruppo 77">
            <a:extLst>
              <a:ext uri="{FF2B5EF4-FFF2-40B4-BE49-F238E27FC236}">
                <a16:creationId xmlns:a16="http://schemas.microsoft.com/office/drawing/2014/main" id="{7F3F9ACA-30FA-54A2-0DD9-4ADC68E8D5D7}"/>
              </a:ext>
            </a:extLst>
          </p:cNvPr>
          <p:cNvGrpSpPr/>
          <p:nvPr/>
        </p:nvGrpSpPr>
        <p:grpSpPr>
          <a:xfrm>
            <a:off x="5895307" y="3373027"/>
            <a:ext cx="720000" cy="720000"/>
            <a:chOff x="3685737" y="4776590"/>
            <a:chExt cx="834373" cy="838113"/>
          </a:xfrm>
        </p:grpSpPr>
        <p:grpSp>
          <p:nvGrpSpPr>
            <p:cNvPr id="91" name="Group 12">
              <a:extLst>
                <a:ext uri="{FF2B5EF4-FFF2-40B4-BE49-F238E27FC236}">
                  <a16:creationId xmlns:a16="http://schemas.microsoft.com/office/drawing/2014/main" id="{3E3ED097-A84E-AFF0-3512-536F7590542D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93" name="Freeform 13">
                <a:extLst>
                  <a:ext uri="{FF2B5EF4-FFF2-40B4-BE49-F238E27FC236}">
                    <a16:creationId xmlns:a16="http://schemas.microsoft.com/office/drawing/2014/main" id="{055022B5-C706-1096-1226-75313C3EF63C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FF6600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20" name="TextBox 14">
                <a:extLst>
                  <a:ext uri="{FF2B5EF4-FFF2-40B4-BE49-F238E27FC236}">
                    <a16:creationId xmlns:a16="http://schemas.microsoft.com/office/drawing/2014/main" id="{3B104DCF-A470-3026-D1B4-601F02B221B0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92" name="CasellaDiTesto 91">
              <a:extLst>
                <a:ext uri="{FF2B5EF4-FFF2-40B4-BE49-F238E27FC236}">
                  <a16:creationId xmlns:a16="http://schemas.microsoft.com/office/drawing/2014/main" id="{2F9A55F6-4EE3-4E4C-4EE7-790260ED7842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51</a:t>
              </a:r>
            </a:p>
          </p:txBody>
        </p:sp>
      </p:grpSp>
      <p:grpSp>
        <p:nvGrpSpPr>
          <p:cNvPr id="164" name="Gruppo 163">
            <a:extLst>
              <a:ext uri="{FF2B5EF4-FFF2-40B4-BE49-F238E27FC236}">
                <a16:creationId xmlns:a16="http://schemas.microsoft.com/office/drawing/2014/main" id="{11626F51-D67C-DB26-ED7E-7D240AFF73B3}"/>
              </a:ext>
            </a:extLst>
          </p:cNvPr>
          <p:cNvGrpSpPr/>
          <p:nvPr/>
        </p:nvGrpSpPr>
        <p:grpSpPr>
          <a:xfrm>
            <a:off x="5922175" y="4958123"/>
            <a:ext cx="720000" cy="720000"/>
            <a:chOff x="3685737" y="4776590"/>
            <a:chExt cx="834373" cy="838113"/>
          </a:xfrm>
        </p:grpSpPr>
        <p:grpSp>
          <p:nvGrpSpPr>
            <p:cNvPr id="165" name="Group 12">
              <a:extLst>
                <a:ext uri="{FF2B5EF4-FFF2-40B4-BE49-F238E27FC236}">
                  <a16:creationId xmlns:a16="http://schemas.microsoft.com/office/drawing/2014/main" id="{85B537B0-59E9-D150-C259-51BB97B55969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167" name="Freeform 13">
                <a:extLst>
                  <a:ext uri="{FF2B5EF4-FFF2-40B4-BE49-F238E27FC236}">
                    <a16:creationId xmlns:a16="http://schemas.microsoft.com/office/drawing/2014/main" id="{CC63240F-AA5D-7050-B5CC-5EEB34D704D7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FF6600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68" name="TextBox 14">
                <a:extLst>
                  <a:ext uri="{FF2B5EF4-FFF2-40B4-BE49-F238E27FC236}">
                    <a16:creationId xmlns:a16="http://schemas.microsoft.com/office/drawing/2014/main" id="{7124BFCD-3955-6DAD-4EE1-6223E71D4188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66" name="CasellaDiTesto 165">
              <a:extLst>
                <a:ext uri="{FF2B5EF4-FFF2-40B4-BE49-F238E27FC236}">
                  <a16:creationId xmlns:a16="http://schemas.microsoft.com/office/drawing/2014/main" id="{0B656FE8-61EA-8079-374E-DB9E81876B6C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50</a:t>
              </a:r>
            </a:p>
          </p:txBody>
        </p:sp>
      </p:grpSp>
      <p:sp>
        <p:nvSpPr>
          <p:cNvPr id="182" name="object 51">
            <a:extLst>
              <a:ext uri="{FF2B5EF4-FFF2-40B4-BE49-F238E27FC236}">
                <a16:creationId xmlns:a16="http://schemas.microsoft.com/office/drawing/2014/main" id="{D0E39365-5B74-840B-CF11-6E89F23CE251}"/>
              </a:ext>
            </a:extLst>
          </p:cNvPr>
          <p:cNvSpPr txBox="1"/>
          <p:nvPr/>
        </p:nvSpPr>
        <p:spPr>
          <a:xfrm>
            <a:off x="-1" y="6230980"/>
            <a:ext cx="12192001" cy="6267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Dovendo dare un giudizio con un voto da 1 a 100, dove 1 è il minimo e 100 è il massimo, quale voto darebbe OGGI </a:t>
            </a:r>
            <a:r>
              <a:rPr lang="it-IT" dirty="0"/>
              <a:t>a</a:t>
            </a:r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lla scuola e alle strutture per l’istruzione presenti sul suo territorio / alla sanità e alle strutture sanitarie presenti sul suo territorio / </a:t>
            </a:r>
            <a:r>
              <a:rPr lang="it-IT" dirty="0"/>
              <a:t>a</a:t>
            </a:r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lla sicurezza sul territorio ed alla presenza delle forze dell'ordine?</a:t>
            </a:r>
          </a:p>
          <a:p>
            <a:r>
              <a:rPr lang="it-IT" dirty="0"/>
              <a:t>Che voto darebbe alle seguenti istituzioni?</a:t>
            </a:r>
          </a:p>
          <a:p>
            <a:pPr marL="0" indent="0">
              <a:buNone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 1.000</a:t>
            </a:r>
            <a:endParaRPr lang="it-IT" dirty="0"/>
          </a:p>
        </p:txBody>
      </p:sp>
      <p:sp>
        <p:nvSpPr>
          <p:cNvPr id="184" name="object 2">
            <a:extLst>
              <a:ext uri="{FF2B5EF4-FFF2-40B4-BE49-F238E27FC236}">
                <a16:creationId xmlns:a16="http://schemas.microsoft.com/office/drawing/2014/main" id="{558F4183-BAFE-4571-44C4-7B92053560ED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11BA6365-48DB-58B7-4BFA-9067AF7A7506}"/>
              </a:ext>
            </a:extLst>
          </p:cNvPr>
          <p:cNvSpPr txBox="1"/>
          <p:nvPr/>
        </p:nvSpPr>
        <p:spPr>
          <a:xfrm>
            <a:off x="4805667" y="5876229"/>
            <a:ext cx="1238466" cy="22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6DC1FC-589C-9042-CE96-5DCBEFF5DE0A}"/>
              </a:ext>
            </a:extLst>
          </p:cNvPr>
          <p:cNvSpPr txBox="1"/>
          <p:nvPr/>
        </p:nvSpPr>
        <p:spPr>
          <a:xfrm>
            <a:off x="5666585" y="5876229"/>
            <a:ext cx="1238466" cy="22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2024</a:t>
            </a: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6E231F4C-AAF1-3962-F2FA-86856CAEC406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F9777E3E-1B37-05DC-65C0-3E3B86F90E63}"/>
              </a:ext>
            </a:extLst>
          </p:cNvPr>
          <p:cNvGrpSpPr/>
          <p:nvPr/>
        </p:nvGrpSpPr>
        <p:grpSpPr>
          <a:xfrm>
            <a:off x="6777338" y="2399863"/>
            <a:ext cx="720000" cy="720000"/>
            <a:chOff x="3685737" y="4776590"/>
            <a:chExt cx="834373" cy="838113"/>
          </a:xfrm>
          <a:solidFill>
            <a:srgbClr val="730303"/>
          </a:solidFill>
        </p:grpSpPr>
        <p:grpSp>
          <p:nvGrpSpPr>
            <p:cNvPr id="11" name="Group 12">
              <a:extLst>
                <a:ext uri="{FF2B5EF4-FFF2-40B4-BE49-F238E27FC236}">
                  <a16:creationId xmlns:a16="http://schemas.microsoft.com/office/drawing/2014/main" id="{4E64FB50-BAE4-999F-5C71-3D4E84A26C1B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  <a:grpFill/>
          </p:grpSpPr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DF1B4376-C6A3-0733-5432-304AA2D59543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730303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4" name="TextBox 14">
                <a:extLst>
                  <a:ext uri="{FF2B5EF4-FFF2-40B4-BE49-F238E27FC236}">
                    <a16:creationId xmlns:a16="http://schemas.microsoft.com/office/drawing/2014/main" id="{7B90B306-80DC-B866-41C1-F759B831A468}"/>
                  </a:ext>
                </a:extLst>
              </p:cNvPr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  <a:noFill/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91B15845-70E4-127E-3FBB-E68B176B3636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47</a:t>
              </a:r>
            </a:p>
          </p:txBody>
        </p:sp>
      </p:grpSp>
      <p:grpSp>
        <p:nvGrpSpPr>
          <p:cNvPr id="126" name="Gruppo 125">
            <a:extLst>
              <a:ext uri="{FF2B5EF4-FFF2-40B4-BE49-F238E27FC236}">
                <a16:creationId xmlns:a16="http://schemas.microsoft.com/office/drawing/2014/main" id="{43F2EBF6-DF61-F0C3-886D-2A74D4DC9C42}"/>
              </a:ext>
            </a:extLst>
          </p:cNvPr>
          <p:cNvGrpSpPr/>
          <p:nvPr/>
        </p:nvGrpSpPr>
        <p:grpSpPr>
          <a:xfrm>
            <a:off x="6718123" y="3480689"/>
            <a:ext cx="720000" cy="720000"/>
            <a:chOff x="3685737" y="4776590"/>
            <a:chExt cx="834373" cy="838113"/>
          </a:xfrm>
        </p:grpSpPr>
        <p:grpSp>
          <p:nvGrpSpPr>
            <p:cNvPr id="127" name="Group 12">
              <a:extLst>
                <a:ext uri="{FF2B5EF4-FFF2-40B4-BE49-F238E27FC236}">
                  <a16:creationId xmlns:a16="http://schemas.microsoft.com/office/drawing/2014/main" id="{D5B4DFF8-7B2A-40E0-DE05-0000F8E74EAA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</p:grpSpPr>
          <p:sp>
            <p:nvSpPr>
              <p:cNvPr id="132" name="Freeform 13">
                <a:extLst>
                  <a:ext uri="{FF2B5EF4-FFF2-40B4-BE49-F238E27FC236}">
                    <a16:creationId xmlns:a16="http://schemas.microsoft.com/office/drawing/2014/main" id="{C76078CE-A77B-BE75-848E-1E11FC645E38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730303"/>
              </a:solidFill>
            </p:spPr>
            <p:txBody>
              <a:bodyPr anchor="ctr"/>
              <a:lstStyle/>
              <a:p>
                <a:endParaRPr lang="it-IT" dirty="0"/>
              </a:p>
            </p:txBody>
          </p:sp>
          <p:sp>
            <p:nvSpPr>
              <p:cNvPr id="163" name="TextBox 14">
                <a:extLst>
                  <a:ext uri="{FF2B5EF4-FFF2-40B4-BE49-F238E27FC236}">
                    <a16:creationId xmlns:a16="http://schemas.microsoft.com/office/drawing/2014/main" id="{542D4387-2A36-704A-F5F8-94DED6E4A0D8}"/>
                  </a:ext>
                </a:extLst>
              </p:cNvPr>
              <p:cNvSpPr txBox="1"/>
              <p:nvPr/>
            </p:nvSpPr>
            <p:spPr>
              <a:xfrm>
                <a:off x="76198" y="38100"/>
                <a:ext cx="660399" cy="698500"/>
              </a:xfrm>
              <a:prstGeom prst="rect">
                <a:avLst/>
              </a:prstGeom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28" name="CasellaDiTesto 127">
              <a:extLst>
                <a:ext uri="{FF2B5EF4-FFF2-40B4-BE49-F238E27FC236}">
                  <a16:creationId xmlns:a16="http://schemas.microsoft.com/office/drawing/2014/main" id="{8F8913CE-BC68-9FB8-2C0F-A7E0478F012A}"/>
                </a:ext>
              </a:extLst>
            </p:cNvPr>
            <p:cNvSpPr txBox="1"/>
            <p:nvPr/>
          </p:nvSpPr>
          <p:spPr>
            <a:xfrm>
              <a:off x="3794298" y="4979495"/>
              <a:ext cx="643938" cy="46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50</a:t>
              </a:r>
            </a:p>
          </p:txBody>
        </p:sp>
      </p:grpSp>
      <p:grpSp>
        <p:nvGrpSpPr>
          <p:cNvPr id="173" name="Gruppo 172">
            <a:extLst>
              <a:ext uri="{FF2B5EF4-FFF2-40B4-BE49-F238E27FC236}">
                <a16:creationId xmlns:a16="http://schemas.microsoft.com/office/drawing/2014/main" id="{9C915A24-ABD4-BBED-D3AE-0B33C7B9D536}"/>
              </a:ext>
            </a:extLst>
          </p:cNvPr>
          <p:cNvGrpSpPr/>
          <p:nvPr/>
        </p:nvGrpSpPr>
        <p:grpSpPr>
          <a:xfrm>
            <a:off x="6759547" y="5070611"/>
            <a:ext cx="720000" cy="720000"/>
            <a:chOff x="3685737" y="4776590"/>
            <a:chExt cx="834373" cy="838113"/>
          </a:xfrm>
          <a:solidFill>
            <a:srgbClr val="730303"/>
          </a:solidFill>
        </p:grpSpPr>
        <p:grpSp>
          <p:nvGrpSpPr>
            <p:cNvPr id="175" name="Group 12">
              <a:extLst>
                <a:ext uri="{FF2B5EF4-FFF2-40B4-BE49-F238E27FC236}">
                  <a16:creationId xmlns:a16="http://schemas.microsoft.com/office/drawing/2014/main" id="{0B6A6699-BC7F-B8A8-97A7-486CD16B5ADC}"/>
                </a:ext>
              </a:extLst>
            </p:cNvPr>
            <p:cNvGrpSpPr/>
            <p:nvPr/>
          </p:nvGrpSpPr>
          <p:grpSpPr>
            <a:xfrm>
              <a:off x="3685737" y="4776590"/>
              <a:ext cx="834373" cy="838113"/>
              <a:chOff x="1813" y="0"/>
              <a:chExt cx="809173" cy="812800"/>
            </a:xfrm>
            <a:grpFill/>
          </p:grpSpPr>
          <p:sp>
            <p:nvSpPr>
              <p:cNvPr id="178" name="Freeform 13">
                <a:extLst>
                  <a:ext uri="{FF2B5EF4-FFF2-40B4-BE49-F238E27FC236}">
                    <a16:creationId xmlns:a16="http://schemas.microsoft.com/office/drawing/2014/main" id="{6A62F280-624F-A9F0-E992-FBF830D1F303}"/>
                  </a:ext>
                </a:extLst>
              </p:cNvPr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grpFill/>
            </p:spPr>
            <p:txBody>
              <a:bodyPr anchor="ctr"/>
              <a:lstStyle/>
              <a:p>
                <a:endParaRPr lang="it-IT" dirty="0"/>
              </a:p>
            </p:txBody>
          </p:sp>
          <p:sp>
            <p:nvSpPr>
              <p:cNvPr id="179" name="TextBox 14">
                <a:extLst>
                  <a:ext uri="{FF2B5EF4-FFF2-40B4-BE49-F238E27FC236}">
                    <a16:creationId xmlns:a16="http://schemas.microsoft.com/office/drawing/2014/main" id="{E3921153-4CB8-286E-F8DD-E598750AF85E}"/>
                  </a:ext>
                </a:extLst>
              </p:cNvPr>
              <p:cNvSpPr txBox="1"/>
              <p:nvPr/>
            </p:nvSpPr>
            <p:spPr>
              <a:xfrm>
                <a:off x="76198" y="38100"/>
                <a:ext cx="660399" cy="698500"/>
              </a:xfrm>
              <a:prstGeom prst="rect">
                <a:avLst/>
              </a:prstGeom>
              <a:noFill/>
            </p:spPr>
            <p:txBody>
              <a:bodyPr lIns="30805" tIns="30805" rIns="30805" bIns="30805" rtlCol="0" anchor="ctr"/>
              <a:lstStyle/>
              <a:p>
                <a:pPr algn="ctr" defTabSz="554492">
                  <a:lnSpc>
                    <a:spcPts val="1273"/>
                  </a:lnSpc>
                </a:pPr>
                <a:endParaRPr sz="1092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76" name="CasellaDiTesto 175">
              <a:extLst>
                <a:ext uri="{FF2B5EF4-FFF2-40B4-BE49-F238E27FC236}">
                  <a16:creationId xmlns:a16="http://schemas.microsoft.com/office/drawing/2014/main" id="{CE1F0F04-5FDF-3F96-E07C-ADF5EE106FCE}"/>
                </a:ext>
              </a:extLst>
            </p:cNvPr>
            <p:cNvSpPr txBox="1"/>
            <p:nvPr/>
          </p:nvSpPr>
          <p:spPr>
            <a:xfrm>
              <a:off x="3775433" y="4936986"/>
              <a:ext cx="643938" cy="46574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2000" dirty="0">
                  <a:solidFill>
                    <a:schemeClr val="bg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49</a:t>
              </a:r>
            </a:p>
          </p:txBody>
        </p:sp>
      </p:grpSp>
      <p:sp>
        <p:nvSpPr>
          <p:cNvPr id="186" name="TextBox 6">
            <a:extLst>
              <a:ext uri="{FF2B5EF4-FFF2-40B4-BE49-F238E27FC236}">
                <a16:creationId xmlns:a16="http://schemas.microsoft.com/office/drawing/2014/main" id="{B5CE3FC3-6F42-D65B-5F40-9AD7EA5C3918}"/>
              </a:ext>
            </a:extLst>
          </p:cNvPr>
          <p:cNvSpPr txBox="1"/>
          <p:nvPr/>
        </p:nvSpPr>
        <p:spPr>
          <a:xfrm>
            <a:off x="6495549" y="5875922"/>
            <a:ext cx="1238466" cy="22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ttangolo con angoli arrotondati 33">
            <a:extLst>
              <a:ext uri="{FF2B5EF4-FFF2-40B4-BE49-F238E27FC236}">
                <a16:creationId xmlns:a16="http://schemas.microsoft.com/office/drawing/2014/main" id="{0A4E1DB2-9892-4C22-9946-D07533BFD51F}"/>
              </a:ext>
            </a:extLst>
          </p:cNvPr>
          <p:cNvSpPr/>
          <p:nvPr/>
        </p:nvSpPr>
        <p:spPr>
          <a:xfrm>
            <a:off x="6509703" y="1313520"/>
            <a:ext cx="4627984" cy="4830121"/>
          </a:xfrm>
          <a:prstGeom prst="roundRect">
            <a:avLst>
              <a:gd name="adj" fmla="val 9006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5009BC6C-50F2-D18E-6390-BF1802E7D253}"/>
              </a:ext>
            </a:extLst>
          </p:cNvPr>
          <p:cNvSpPr txBox="1"/>
          <p:nvPr/>
        </p:nvSpPr>
        <p:spPr>
          <a:xfrm>
            <a:off x="6571012" y="1636800"/>
            <a:ext cx="4505367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Gli italiani ritengono che il tema </a:t>
            </a:r>
          </a:p>
          <a:p>
            <a:pPr algn="ctr"/>
            <a:r>
              <a:rPr lang="it-IT" b="1" u="sng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NON</a:t>
            </a:r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viene preso in considerazione dallo</a:t>
            </a:r>
          </a:p>
          <a:p>
            <a:pPr algn="ctr"/>
            <a:endParaRPr lang="it-IT" dirty="0">
              <a:solidFill>
                <a:srgbClr val="575756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it-IT" sz="2400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Stato italiano, enti e istituzioni </a:t>
            </a:r>
          </a:p>
          <a:p>
            <a:pPr algn="ctr"/>
            <a:r>
              <a:rPr lang="it-IT" sz="6000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74%</a:t>
            </a:r>
            <a:r>
              <a:rPr lang="it-IT" b="1" dirty="0">
                <a:solidFill>
                  <a:srgbClr val="00B05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(-3%)</a:t>
            </a:r>
          </a:p>
          <a:p>
            <a:pPr algn="ctr"/>
            <a:endParaRPr lang="it-IT" dirty="0">
              <a:solidFill>
                <a:srgbClr val="575756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né dalle</a:t>
            </a:r>
          </a:p>
          <a:p>
            <a:pPr algn="ctr"/>
            <a:endParaRPr lang="it-IT" dirty="0">
              <a:solidFill>
                <a:srgbClr val="575756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it-IT" sz="2400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Aziende</a:t>
            </a:r>
          </a:p>
          <a:p>
            <a:pPr algn="ctr"/>
            <a:r>
              <a:rPr lang="it-IT" sz="6000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66%</a:t>
            </a:r>
            <a:r>
              <a:rPr lang="it-IT" sz="1800" b="1" dirty="0">
                <a:solidFill>
                  <a:srgbClr val="00B05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(+3%)</a:t>
            </a: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8A39E5DF-FB51-FE44-AAE1-4EA310E80543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C276983D-D857-2555-9A4A-5397169611E7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163886E9-8AC8-7C65-527B-007825E7A624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D80AC37E-EE87-26B1-66E4-6C4453041CD6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017BD77-8CA3-08ED-2BAD-7FE74801676C}"/>
              </a:ext>
            </a:extLst>
          </p:cNvPr>
          <p:cNvSpPr txBox="1"/>
          <p:nvPr/>
        </p:nvSpPr>
        <p:spPr>
          <a:xfrm>
            <a:off x="678326" y="2687497"/>
            <a:ext cx="47498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8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78</a:t>
            </a:r>
            <a:r>
              <a:rPr lang="it-IT" sz="6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%</a:t>
            </a:r>
            <a:r>
              <a:rPr lang="it-IT" sz="2400" b="1" dirty="0">
                <a:solidFill>
                  <a:srgbClr val="FF0000"/>
                </a:solidFill>
                <a:latin typeface="Lato" panose="020F0502020204030203" pitchFamily="34" charset="0"/>
              </a:rPr>
              <a:t> </a:t>
            </a:r>
            <a:r>
              <a:rPr lang="it-IT" sz="2400" b="1" dirty="0">
                <a:solidFill>
                  <a:srgbClr val="00B050"/>
                </a:solidFill>
                <a:latin typeface="Lato" panose="020F0502020204030203" pitchFamily="34" charset="0"/>
              </a:rPr>
              <a:t>(+5% in due anni) </a:t>
            </a:r>
            <a:endParaRPr lang="it-IT" sz="2400" dirty="0">
              <a:solidFill>
                <a:srgbClr val="00B05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degli intervistati ritiene che il fenomeno dell’</a:t>
            </a:r>
            <a:r>
              <a:rPr lang="it-IT" sz="2000" b="1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invecchiamento della popolazione</a:t>
            </a:r>
            <a:r>
              <a:rPr lang="it-IT" sz="2000" dirty="0">
                <a:solidFill>
                  <a:srgbClr val="575756"/>
                </a:solidFill>
                <a:latin typeface="Lato" panose="020F0502020204030203" pitchFamily="34" charset="0"/>
              </a:rPr>
              <a:t> </a:t>
            </a:r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sia un tema centrale che in futuro </a:t>
            </a:r>
            <a:r>
              <a:rPr lang="it-IT" sz="2000" b="1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cambierà almeno in parte le abitudini di vita</a:t>
            </a:r>
          </a:p>
        </p:txBody>
      </p:sp>
      <p:pic>
        <p:nvPicPr>
          <p:cNvPr id="16" name="Elemento grafico 15" descr="Uomo con bastone">
            <a:extLst>
              <a:ext uri="{FF2B5EF4-FFF2-40B4-BE49-F238E27FC236}">
                <a16:creationId xmlns:a16="http://schemas.microsoft.com/office/drawing/2014/main" id="{CFB5F052-4E4E-6C53-6F49-6938636E9F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151" y="1646735"/>
            <a:ext cx="1143700" cy="1143700"/>
          </a:xfrm>
          <a:prstGeom prst="rect">
            <a:avLst/>
          </a:prstGeom>
        </p:spPr>
      </p:pic>
      <p:sp>
        <p:nvSpPr>
          <p:cNvPr id="20" name="object 51">
            <a:extLst>
              <a:ext uri="{FF2B5EF4-FFF2-40B4-BE49-F238E27FC236}">
                <a16:creationId xmlns:a16="http://schemas.microsoft.com/office/drawing/2014/main" id="{C2D3744A-15D8-6015-6782-EF66EF11642D}"/>
              </a:ext>
            </a:extLst>
          </p:cNvPr>
          <p:cNvSpPr txBox="1"/>
          <p:nvPr/>
        </p:nvSpPr>
        <p:spPr>
          <a:xfrm>
            <a:off x="0" y="6281998"/>
            <a:ext cx="12192001" cy="6267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Passiamo ad un ultimo argomento: l’invecchiamento della popolazione italiana.  Pensando alla sua famiglia ed al suo futuro Lei pensa che sarà un argomento...</a:t>
            </a:r>
          </a:p>
          <a:p>
            <a:r>
              <a:rPr lang="it-IT" dirty="0"/>
              <a:t>Ad oggi quanto crede che l’invecchiamento della popolazione sia un tema preso in considerazione dallo Stato Italiano, dagli enti e dalle Istituzioni? Ed ancora quanto crede che l’invecchiamento della popolazione sia un tema preso in considerazione dalle aziende che producono prodotti per il consumatore?</a:t>
            </a:r>
          </a:p>
          <a:p>
            <a:pPr marL="0" indent="0">
              <a:buNone/>
            </a:pPr>
            <a:r>
              <a:rPr lang="it-IT" dirty="0"/>
              <a:t>Totale campione b. 1000</a:t>
            </a:r>
          </a:p>
        </p:txBody>
      </p:sp>
      <p:pic>
        <p:nvPicPr>
          <p:cNvPr id="23" name="Elemento grafico 22" descr="Banca con riempimento a tinta unita">
            <a:extLst>
              <a:ext uri="{FF2B5EF4-FFF2-40B4-BE49-F238E27FC236}">
                <a16:creationId xmlns:a16="http://schemas.microsoft.com/office/drawing/2014/main" id="{03ACE980-3BCE-465B-4C75-272626841B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12650" y="2774317"/>
            <a:ext cx="720000" cy="720000"/>
          </a:xfrm>
          <a:prstGeom prst="rect">
            <a:avLst/>
          </a:prstGeom>
        </p:spPr>
      </p:pic>
      <p:pic>
        <p:nvPicPr>
          <p:cNvPr id="31" name="Elemento grafico 30" descr="Impiegato con riempimento a tinta unita">
            <a:extLst>
              <a:ext uri="{FF2B5EF4-FFF2-40B4-BE49-F238E27FC236}">
                <a16:creationId xmlns:a16="http://schemas.microsoft.com/office/drawing/2014/main" id="{77A8B96D-E0B9-459F-D2D5-8047EA1100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12046" y="4851265"/>
            <a:ext cx="720000" cy="720000"/>
          </a:xfrm>
          <a:prstGeom prst="rect">
            <a:avLst/>
          </a:prstGeom>
        </p:spPr>
      </p:pic>
      <p:sp>
        <p:nvSpPr>
          <p:cNvPr id="35" name="object 2">
            <a:extLst>
              <a:ext uri="{FF2B5EF4-FFF2-40B4-BE49-F238E27FC236}">
                <a16:creationId xmlns:a16="http://schemas.microsoft.com/office/drawing/2014/main" id="{B4F1EEBB-846F-145D-D608-CEE98DBA7BC9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C4CA2C9-1C00-B723-32B6-CCCDE3103DE7}"/>
              </a:ext>
            </a:extLst>
          </p:cNvPr>
          <p:cNvSpPr txBox="1"/>
          <p:nvPr/>
        </p:nvSpPr>
        <p:spPr>
          <a:xfrm>
            <a:off x="1074094" y="241229"/>
            <a:ext cx="8644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kern="12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L’attenzione alla «silver age» è sempre più alta</a:t>
            </a:r>
            <a:endParaRPr lang="it-IT" sz="2800" dirty="0">
              <a:solidFill>
                <a:srgbClr val="6F6F6E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223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419B6E2B-9111-48E8-481D-A0B150BBC0D6}"/>
              </a:ext>
            </a:extLst>
          </p:cNvPr>
          <p:cNvSpPr txBox="1"/>
          <p:nvPr/>
        </p:nvSpPr>
        <p:spPr>
          <a:xfrm>
            <a:off x="1074094" y="241229"/>
            <a:ext cx="10916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kern="12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Invecchiamento della popolazione: settori ed istituzioni coinvolt</a:t>
            </a:r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</a:t>
            </a:r>
            <a:endParaRPr lang="it-IT" sz="2800" dirty="0">
              <a:solidFill>
                <a:srgbClr val="6F6F6E"/>
              </a:solidFill>
              <a:latin typeface="Lato" panose="020F0502020204030203" pitchFamily="34" charset="0"/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B602FCE2-9816-DA70-D61D-1F6856DDCC2F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FD2F6F47-239E-5FE2-EC49-CB12D3084203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B8793E8F-60E5-1FD1-21BF-900B8B0D9884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D3A2AF21-938D-30D3-D204-0999C433855D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60E00926-D19B-C789-5847-01CEB2325FF3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181CC006-9906-E097-6970-A1CFE2BCCCB4}"/>
              </a:ext>
            </a:extLst>
          </p:cNvPr>
          <p:cNvSpPr/>
          <p:nvPr/>
        </p:nvSpPr>
        <p:spPr>
          <a:xfrm>
            <a:off x="6496594" y="3537903"/>
            <a:ext cx="1905000" cy="1275523"/>
          </a:xfrm>
          <a:prstGeom prst="rect">
            <a:avLst/>
          </a:prstGeom>
          <a:solidFill>
            <a:srgbClr val="730303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4EE76921-BB39-43D6-7565-0D09A0D4F74B}"/>
              </a:ext>
            </a:extLst>
          </p:cNvPr>
          <p:cNvSpPr/>
          <p:nvPr/>
        </p:nvSpPr>
        <p:spPr>
          <a:xfrm>
            <a:off x="10006097" y="3802935"/>
            <a:ext cx="1905000" cy="1010491"/>
          </a:xfrm>
          <a:prstGeom prst="rect">
            <a:avLst/>
          </a:prstGeom>
          <a:solidFill>
            <a:srgbClr val="CA8D7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F8E49835-975A-2A98-47DD-AD15ECECE006}"/>
              </a:ext>
            </a:extLst>
          </p:cNvPr>
          <p:cNvSpPr/>
          <p:nvPr/>
        </p:nvSpPr>
        <p:spPr>
          <a:xfrm>
            <a:off x="8313836" y="3113917"/>
            <a:ext cx="1905000" cy="1699510"/>
          </a:xfrm>
          <a:prstGeom prst="rect">
            <a:avLst/>
          </a:prstGeom>
          <a:solidFill>
            <a:srgbClr val="73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7C7C59DB-2E8A-3E9F-3C73-D05A60660C46}"/>
              </a:ext>
            </a:extLst>
          </p:cNvPr>
          <p:cNvSpPr txBox="1"/>
          <p:nvPr/>
        </p:nvSpPr>
        <p:spPr>
          <a:xfrm>
            <a:off x="8099587" y="2767808"/>
            <a:ext cx="2265682" cy="31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55" b="1" dirty="0">
                <a:solidFill>
                  <a:srgbClr val="01445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SANITÀ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Lato Light" panose="020F0302020204030203" pitchFamily="34" charset="0"/>
              <a:ea typeface="+mn-ea"/>
              <a:cs typeface="+mn-cs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CB2923AC-BAA2-5CE6-5070-48469C322AFC}"/>
              </a:ext>
            </a:extLst>
          </p:cNvPr>
          <p:cNvSpPr txBox="1"/>
          <p:nvPr/>
        </p:nvSpPr>
        <p:spPr>
          <a:xfrm>
            <a:off x="6464332" y="3210053"/>
            <a:ext cx="1994426" cy="31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it-IT" sz="1455" b="1" dirty="0">
                <a:solidFill>
                  <a:srgbClr val="01445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PREVIDENZA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7D144F09-CAFD-D8CB-5D83-85CAD2010E01}"/>
              </a:ext>
            </a:extLst>
          </p:cNvPr>
          <p:cNvSpPr txBox="1"/>
          <p:nvPr/>
        </p:nvSpPr>
        <p:spPr>
          <a:xfrm>
            <a:off x="8280405" y="4489263"/>
            <a:ext cx="1994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1° POSTO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AA161198-F895-F0E3-C3A6-A998DDB8EB43}"/>
              </a:ext>
            </a:extLst>
          </p:cNvPr>
          <p:cNvSpPr txBox="1"/>
          <p:nvPr/>
        </p:nvSpPr>
        <p:spPr>
          <a:xfrm>
            <a:off x="6434806" y="4491141"/>
            <a:ext cx="1994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2° POSTO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79BCE74D-7803-517E-C416-7BC59CDB55F6}"/>
              </a:ext>
            </a:extLst>
          </p:cNvPr>
          <p:cNvSpPr txBox="1"/>
          <p:nvPr/>
        </p:nvSpPr>
        <p:spPr>
          <a:xfrm>
            <a:off x="10073914" y="3438692"/>
            <a:ext cx="1994426" cy="31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55" b="1" dirty="0">
                <a:solidFill>
                  <a:srgbClr val="01445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SICUREZZA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6C6B9BF2-76E4-27CF-C003-0CE15D30C88A}"/>
              </a:ext>
            </a:extLst>
          </p:cNvPr>
          <p:cNvSpPr txBox="1"/>
          <p:nvPr/>
        </p:nvSpPr>
        <p:spPr>
          <a:xfrm>
            <a:off x="10097647" y="4504273"/>
            <a:ext cx="1994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3° POSTO</a:t>
            </a:r>
          </a:p>
        </p:txBody>
      </p:sp>
      <p:sp>
        <p:nvSpPr>
          <p:cNvPr id="20" name="object 51">
            <a:extLst>
              <a:ext uri="{FF2B5EF4-FFF2-40B4-BE49-F238E27FC236}">
                <a16:creationId xmlns:a16="http://schemas.microsoft.com/office/drawing/2014/main" id="{1629BB80-1D1B-DD3F-327A-0D8A7C25002D}"/>
              </a:ext>
            </a:extLst>
          </p:cNvPr>
          <p:cNvSpPr txBox="1"/>
          <p:nvPr/>
        </p:nvSpPr>
        <p:spPr>
          <a:xfrm>
            <a:off x="0" y="6281998"/>
            <a:ext cx="12192001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lang="it-IT" dirty="0"/>
              <a:t>Quali settori e mercati dovrebbero iniziare a pensare a modificare i propri prodotti e servizi per andare incontro alle esigenze di una popolazione mediamente più anziana?</a:t>
            </a:r>
          </a:p>
          <a:p>
            <a:r>
              <a:rPr lang="it-IT" dirty="0"/>
              <a:t>Su quale ambito in particolare dovrebbero concentrarsi le Istituzioni per affrontare le esigenze di una popolazione mediamente più anziana?</a:t>
            </a:r>
          </a:p>
          <a:p>
            <a:pPr marL="0" indent="0">
              <a:buNone/>
            </a:pPr>
            <a:r>
              <a:rPr lang="it-IT" dirty="0"/>
              <a:t>Totale campione b. 1000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A2FA74A5-D26F-7100-850C-20D07F4617C1}"/>
              </a:ext>
            </a:extLst>
          </p:cNvPr>
          <p:cNvSpPr/>
          <p:nvPr/>
        </p:nvSpPr>
        <p:spPr>
          <a:xfrm>
            <a:off x="581163" y="3537903"/>
            <a:ext cx="1905000" cy="1275523"/>
          </a:xfrm>
          <a:prstGeom prst="rect">
            <a:avLst/>
          </a:prstGeom>
          <a:solidFill>
            <a:srgbClr val="730303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C3687AA-3D60-92A2-D145-B2C1FA18040D}"/>
              </a:ext>
            </a:extLst>
          </p:cNvPr>
          <p:cNvSpPr/>
          <p:nvPr/>
        </p:nvSpPr>
        <p:spPr>
          <a:xfrm>
            <a:off x="4090666" y="3802935"/>
            <a:ext cx="1905000" cy="1010491"/>
          </a:xfrm>
          <a:prstGeom prst="rect">
            <a:avLst/>
          </a:prstGeom>
          <a:solidFill>
            <a:srgbClr val="CA8D7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29FD7EF-9C9B-1D95-AAC0-8951CC21D072}"/>
              </a:ext>
            </a:extLst>
          </p:cNvPr>
          <p:cNvSpPr/>
          <p:nvPr/>
        </p:nvSpPr>
        <p:spPr>
          <a:xfrm>
            <a:off x="2398405" y="3113917"/>
            <a:ext cx="1905000" cy="1699510"/>
          </a:xfrm>
          <a:prstGeom prst="rect">
            <a:avLst/>
          </a:prstGeom>
          <a:solidFill>
            <a:srgbClr val="73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8A9BC40A-22CC-47EC-E9A2-DEAB1FE62353}"/>
              </a:ext>
            </a:extLst>
          </p:cNvPr>
          <p:cNvSpPr txBox="1"/>
          <p:nvPr/>
        </p:nvSpPr>
        <p:spPr>
          <a:xfrm>
            <a:off x="2229346" y="2507198"/>
            <a:ext cx="2265682" cy="540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55" b="1" dirty="0">
                <a:solidFill>
                  <a:srgbClr val="01445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CHIMICO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55" b="1" dirty="0">
                <a:solidFill>
                  <a:srgbClr val="01445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FARMACEUTICO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C65A8F78-F0EA-B04F-DE5C-29080FFB5B3B}"/>
              </a:ext>
            </a:extLst>
          </p:cNvPr>
          <p:cNvSpPr txBox="1"/>
          <p:nvPr/>
        </p:nvSpPr>
        <p:spPr>
          <a:xfrm>
            <a:off x="520766" y="2925783"/>
            <a:ext cx="1860924" cy="593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it-IT" sz="1455" b="1" dirty="0">
                <a:solidFill>
                  <a:srgbClr val="01445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TRASPORTO</a:t>
            </a:r>
            <a:r>
              <a:rPr lang="it-IT" dirty="0">
                <a:solidFill>
                  <a:prstClr val="black">
                    <a:lumMod val="65000"/>
                    <a:lumOff val="35000"/>
                  </a:prstClr>
                </a:solidFill>
                <a:latin typeface="Lato Light" panose="020F0302020204030203" pitchFamily="34" charset="0"/>
              </a:rPr>
              <a:t> </a:t>
            </a:r>
            <a:r>
              <a:rPr lang="it-IT" sz="1455" b="1" dirty="0">
                <a:solidFill>
                  <a:srgbClr val="01445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</a:t>
            </a:r>
          </a:p>
          <a:p>
            <a:pPr lvl="0" algn="ctr">
              <a:defRPr/>
            </a:pPr>
            <a:r>
              <a:rPr lang="it-IT" sz="1455" b="1" dirty="0">
                <a:solidFill>
                  <a:srgbClr val="01445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LOGISTICA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C2CEBB65-2381-CAA3-43CC-7F04063490C0}"/>
              </a:ext>
            </a:extLst>
          </p:cNvPr>
          <p:cNvSpPr txBox="1"/>
          <p:nvPr/>
        </p:nvSpPr>
        <p:spPr>
          <a:xfrm>
            <a:off x="2364974" y="4489263"/>
            <a:ext cx="1994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1° POSTO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6F534C04-CCA5-A735-AFED-C9EDEFE04BAF}"/>
              </a:ext>
            </a:extLst>
          </p:cNvPr>
          <p:cNvSpPr txBox="1"/>
          <p:nvPr/>
        </p:nvSpPr>
        <p:spPr>
          <a:xfrm>
            <a:off x="519375" y="4491141"/>
            <a:ext cx="1994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2° POSTO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F99FB064-727D-9B58-3560-8C101541C61E}"/>
              </a:ext>
            </a:extLst>
          </p:cNvPr>
          <p:cNvSpPr txBox="1"/>
          <p:nvPr/>
        </p:nvSpPr>
        <p:spPr>
          <a:xfrm>
            <a:off x="4152323" y="3452602"/>
            <a:ext cx="1994426" cy="31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55" b="1" dirty="0">
                <a:solidFill>
                  <a:srgbClr val="01445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ASSICURATIVO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DA6DD414-3EF3-1C51-6F75-074AC549B2E0}"/>
              </a:ext>
            </a:extLst>
          </p:cNvPr>
          <p:cNvSpPr txBox="1"/>
          <p:nvPr/>
        </p:nvSpPr>
        <p:spPr>
          <a:xfrm>
            <a:off x="4182216" y="4504273"/>
            <a:ext cx="1994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3° POSTO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FFEA1E56-DD2D-D0B3-06EE-9C3F11766D29}"/>
              </a:ext>
            </a:extLst>
          </p:cNvPr>
          <p:cNvSpPr txBox="1"/>
          <p:nvPr/>
        </p:nvSpPr>
        <p:spPr>
          <a:xfrm>
            <a:off x="2459196" y="3835868"/>
            <a:ext cx="1860924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it-IT" sz="3638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32%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C94F5C6-17D7-0251-7A29-3A149B05766E}"/>
              </a:ext>
            </a:extLst>
          </p:cNvPr>
          <p:cNvSpPr txBox="1"/>
          <p:nvPr/>
        </p:nvSpPr>
        <p:spPr>
          <a:xfrm>
            <a:off x="606836" y="3902610"/>
            <a:ext cx="1860924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it-IT" sz="3638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31%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2CE8AB4C-CFC3-86B3-B914-8ED8945D5C3B}"/>
              </a:ext>
            </a:extLst>
          </p:cNvPr>
          <p:cNvSpPr txBox="1"/>
          <p:nvPr/>
        </p:nvSpPr>
        <p:spPr>
          <a:xfrm>
            <a:off x="4243007" y="3936264"/>
            <a:ext cx="1860924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it-IT" sz="3638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28%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53913FDE-F7DA-6C81-FA95-E5AD68A37472}"/>
              </a:ext>
            </a:extLst>
          </p:cNvPr>
          <p:cNvSpPr txBox="1"/>
          <p:nvPr/>
        </p:nvSpPr>
        <p:spPr>
          <a:xfrm>
            <a:off x="8367169" y="3911993"/>
            <a:ext cx="1860924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it-IT" sz="3638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74%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B46FD671-53BE-6E49-C2DB-A56A5E14C701}"/>
              </a:ext>
            </a:extLst>
          </p:cNvPr>
          <p:cNvSpPr txBox="1"/>
          <p:nvPr/>
        </p:nvSpPr>
        <p:spPr>
          <a:xfrm>
            <a:off x="6474846" y="3963672"/>
            <a:ext cx="1860924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it-IT" sz="3638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38%</a:t>
            </a: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DC6F00D4-F0E7-29B9-FEC1-3FE728200481}"/>
              </a:ext>
            </a:extLst>
          </p:cNvPr>
          <p:cNvSpPr txBox="1"/>
          <p:nvPr/>
        </p:nvSpPr>
        <p:spPr>
          <a:xfrm>
            <a:off x="10196763" y="3969870"/>
            <a:ext cx="1860924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it-IT" sz="3638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38%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96D51D92-B5C9-BA63-1B79-688E0EFA32D8}"/>
              </a:ext>
            </a:extLst>
          </p:cNvPr>
          <p:cNvSpPr txBox="1"/>
          <p:nvPr/>
        </p:nvSpPr>
        <p:spPr>
          <a:xfrm>
            <a:off x="6434806" y="1401892"/>
            <a:ext cx="4608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0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Ambiti di interesse per le istituzioni: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B2DCB70D-6C46-6EDB-7AE2-C6FB87BD20BE}"/>
              </a:ext>
            </a:extLst>
          </p:cNvPr>
          <p:cNvSpPr txBox="1"/>
          <p:nvPr/>
        </p:nvSpPr>
        <p:spPr>
          <a:xfrm>
            <a:off x="581163" y="1423823"/>
            <a:ext cx="4608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0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Settori e mercati interessati: </a:t>
            </a:r>
          </a:p>
        </p:txBody>
      </p:sp>
    </p:spTree>
    <p:extLst>
      <p:ext uri="{BB962C8B-B14F-4D97-AF65-F5344CB8AC3E}">
        <p14:creationId xmlns:p14="http://schemas.microsoft.com/office/powerpoint/2010/main" val="3345539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44DEE-7976-A619-67DC-D09AD58C2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37F52C12-C6C7-1480-8D6B-EC833A8F34A9}"/>
              </a:ext>
            </a:extLst>
          </p:cNvPr>
          <p:cNvSpPr/>
          <p:nvPr/>
        </p:nvSpPr>
        <p:spPr>
          <a:xfrm>
            <a:off x="510111" y="1480034"/>
            <a:ext cx="4875934" cy="4333094"/>
          </a:xfrm>
          <a:prstGeom prst="roundRect">
            <a:avLst>
              <a:gd name="adj" fmla="val 9006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964B1851-B850-FDCB-9C65-A0D2FE403434}"/>
              </a:ext>
            </a:extLst>
          </p:cNvPr>
          <p:cNvGrpSpPr/>
          <p:nvPr/>
        </p:nvGrpSpPr>
        <p:grpSpPr>
          <a:xfrm>
            <a:off x="6256122" y="1279912"/>
            <a:ext cx="5107168" cy="4948957"/>
            <a:chOff x="6575948" y="1343306"/>
            <a:chExt cx="5107168" cy="4811283"/>
          </a:xfrm>
        </p:grpSpPr>
        <p:grpSp>
          <p:nvGrpSpPr>
            <p:cNvPr id="48" name="Gruppo 47">
              <a:extLst>
                <a:ext uri="{FF2B5EF4-FFF2-40B4-BE49-F238E27FC236}">
                  <a16:creationId xmlns:a16="http://schemas.microsoft.com/office/drawing/2014/main" id="{EBA10E1F-9E73-3350-57A8-099A45859835}"/>
                </a:ext>
              </a:extLst>
            </p:cNvPr>
            <p:cNvGrpSpPr/>
            <p:nvPr/>
          </p:nvGrpSpPr>
          <p:grpSpPr>
            <a:xfrm>
              <a:off x="6575948" y="1343306"/>
              <a:ext cx="5107168" cy="4136322"/>
              <a:chOff x="6366501" y="1441092"/>
              <a:chExt cx="5107168" cy="4136322"/>
            </a:xfrm>
          </p:grpSpPr>
          <p:grpSp>
            <p:nvGrpSpPr>
              <p:cNvPr id="14" name="Gruppo 13">
                <a:extLst>
                  <a:ext uri="{FF2B5EF4-FFF2-40B4-BE49-F238E27FC236}">
                    <a16:creationId xmlns:a16="http://schemas.microsoft.com/office/drawing/2014/main" id="{584CB3BB-1EBD-24B6-FF34-9BD7389E164C}"/>
                  </a:ext>
                </a:extLst>
              </p:cNvPr>
              <p:cNvGrpSpPr/>
              <p:nvPr/>
            </p:nvGrpSpPr>
            <p:grpSpPr>
              <a:xfrm>
                <a:off x="6366501" y="1441092"/>
                <a:ext cx="5107168" cy="3232052"/>
                <a:chOff x="6269286" y="1603672"/>
                <a:chExt cx="5107168" cy="3232052"/>
              </a:xfrm>
            </p:grpSpPr>
            <p:sp>
              <p:nvSpPr>
                <p:cNvPr id="15" name="CasellaDiTesto 14">
                  <a:extLst>
                    <a:ext uri="{FF2B5EF4-FFF2-40B4-BE49-F238E27FC236}">
                      <a16:creationId xmlns:a16="http://schemas.microsoft.com/office/drawing/2014/main" id="{E312D434-3704-F760-8A36-32BFB9188BBD}"/>
                    </a:ext>
                  </a:extLst>
                </p:cNvPr>
                <p:cNvSpPr txBox="1"/>
                <p:nvPr/>
              </p:nvSpPr>
              <p:spPr>
                <a:xfrm>
                  <a:off x="6681809" y="1603672"/>
                  <a:ext cx="3903014" cy="3908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554492"/>
                  <a:r>
                    <a:rPr lang="it-IT" sz="1698" b="1" dirty="0"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rPr>
                    <a:t>Principali </a:t>
                  </a:r>
                  <a:r>
                    <a:rPr lang="it-IT" sz="1940" b="1" dirty="0">
                      <a:solidFill>
                        <a:srgbClr val="014455"/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rPr>
                    <a:t>APPLICAZIONI</a:t>
                  </a:r>
                  <a:endParaRPr lang="it-IT" sz="1698" b="1" dirty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endParaRPr>
                </a:p>
              </p:txBody>
            </p:sp>
            <p:grpSp>
              <p:nvGrpSpPr>
                <p:cNvPr id="16" name="Gruppo 15">
                  <a:extLst>
                    <a:ext uri="{FF2B5EF4-FFF2-40B4-BE49-F238E27FC236}">
                      <a16:creationId xmlns:a16="http://schemas.microsoft.com/office/drawing/2014/main" id="{E7325916-624D-F6F5-504F-27ED6C704630}"/>
                    </a:ext>
                  </a:extLst>
                </p:cNvPr>
                <p:cNvGrpSpPr/>
                <p:nvPr/>
              </p:nvGrpSpPr>
              <p:grpSpPr>
                <a:xfrm>
                  <a:off x="6374928" y="3171447"/>
                  <a:ext cx="4892229" cy="704599"/>
                  <a:chOff x="6374928" y="3180625"/>
                  <a:chExt cx="4892229" cy="704599"/>
                </a:xfrm>
              </p:grpSpPr>
              <p:sp>
                <p:nvSpPr>
                  <p:cNvPr id="34" name="CasellaDiTesto 33">
                    <a:extLst>
                      <a:ext uri="{FF2B5EF4-FFF2-40B4-BE49-F238E27FC236}">
                        <a16:creationId xmlns:a16="http://schemas.microsoft.com/office/drawing/2014/main" id="{8827DD5D-212F-0609-D183-4825CF603C58}"/>
                      </a:ext>
                    </a:extLst>
                  </p:cNvPr>
                  <p:cNvSpPr txBox="1"/>
                  <p:nvPr/>
                </p:nvSpPr>
                <p:spPr>
                  <a:xfrm>
                    <a:off x="8288795" y="3208116"/>
                    <a:ext cx="2978362" cy="677108"/>
                  </a:xfrm>
                  <a:prstGeom prst="rect">
                    <a:avLst/>
                  </a:prstGeom>
                  <a:noFill/>
                </p:spPr>
                <p:txBody>
                  <a:bodyPr wrap="square" anchor="ctr">
                    <a:spAutoFit/>
                  </a:bodyPr>
                  <a:lstStyle/>
                  <a:p>
                    <a:pPr defTabSz="554492"/>
                    <a:r>
                      <a:rPr lang="it-IT" sz="2000" b="1" dirty="0">
                        <a:solidFill>
                          <a:srgbClr val="014455"/>
                        </a:solidFill>
                        <a:latin typeface="Lato" panose="020F0502020204030203" pitchFamily="34" charset="0"/>
                      </a:rPr>
                      <a:t>Traduzione </a:t>
                    </a:r>
                    <a:r>
                      <a:rPr lang="it-IT" dirty="0">
                        <a:solidFill>
                          <a:srgbClr val="575756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rPr>
                      <a:t>automatica e simultanea </a:t>
                    </a:r>
                    <a:endParaRPr lang="it-IT" sz="2000" dirty="0">
                      <a:solidFill>
                        <a:srgbClr val="575756"/>
                      </a:solidFill>
                      <a:latin typeface="Lato" panose="020F0502020204030203" pitchFamily="34" charset="0"/>
                      <a:ea typeface="Lato" panose="020F0502020204030203" pitchFamily="34" charset="0"/>
                      <a:cs typeface="Lato" panose="020F0502020204030203" pitchFamily="34" charset="0"/>
                    </a:endParaRPr>
                  </a:p>
                </p:txBody>
              </p:sp>
              <p:sp>
                <p:nvSpPr>
                  <p:cNvPr id="35" name="CasellaDiTesto 34">
                    <a:extLst>
                      <a:ext uri="{FF2B5EF4-FFF2-40B4-BE49-F238E27FC236}">
                        <a16:creationId xmlns:a16="http://schemas.microsoft.com/office/drawing/2014/main" id="{7270D961-3703-FF6D-853A-36A220963B39}"/>
                      </a:ext>
                    </a:extLst>
                  </p:cNvPr>
                  <p:cNvSpPr txBox="1"/>
                  <p:nvPr/>
                </p:nvSpPr>
                <p:spPr>
                  <a:xfrm>
                    <a:off x="6374928" y="3180625"/>
                    <a:ext cx="1180130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it-IT" sz="2800" dirty="0">
                        <a:solidFill>
                          <a:srgbClr val="15434E"/>
                        </a:solidFill>
                        <a:latin typeface="Lato" panose="020F0502020204030203" pitchFamily="34" charset="0"/>
                      </a:rPr>
                      <a:t>42%</a:t>
                    </a:r>
                    <a:r>
                      <a:rPr lang="it-IT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 panose="020F0502020204030203" pitchFamily="34" charset="0"/>
                      </a:rPr>
                      <a:t>(=)</a:t>
                    </a:r>
                    <a:endParaRPr lang="it-IT" dirty="0">
                      <a:solidFill>
                        <a:schemeClr val="bg1">
                          <a:lumMod val="50000"/>
                        </a:schemeClr>
                      </a:solidFill>
                      <a:latin typeface="Lato" panose="020F0502020204030203" pitchFamily="34" charset="0"/>
                    </a:endParaRPr>
                  </a:p>
                </p:txBody>
              </p:sp>
            </p:grpSp>
            <p:grpSp>
              <p:nvGrpSpPr>
                <p:cNvPr id="17" name="Gruppo 16">
                  <a:extLst>
                    <a:ext uri="{FF2B5EF4-FFF2-40B4-BE49-F238E27FC236}">
                      <a16:creationId xmlns:a16="http://schemas.microsoft.com/office/drawing/2014/main" id="{F9F9FABC-6406-73AF-09D8-E262A094C889}"/>
                    </a:ext>
                  </a:extLst>
                </p:cNvPr>
                <p:cNvGrpSpPr/>
                <p:nvPr/>
              </p:nvGrpSpPr>
              <p:grpSpPr>
                <a:xfrm>
                  <a:off x="6269286" y="2203392"/>
                  <a:ext cx="5107168" cy="677108"/>
                  <a:chOff x="6269286" y="1970464"/>
                  <a:chExt cx="5107168" cy="677108"/>
                </a:xfrm>
              </p:grpSpPr>
              <p:sp>
                <p:nvSpPr>
                  <p:cNvPr id="30" name="CasellaDiTesto 29">
                    <a:extLst>
                      <a:ext uri="{FF2B5EF4-FFF2-40B4-BE49-F238E27FC236}">
                        <a16:creationId xmlns:a16="http://schemas.microsoft.com/office/drawing/2014/main" id="{154E6CA9-6EA4-99DF-D9B8-2425F837104A}"/>
                      </a:ext>
                    </a:extLst>
                  </p:cNvPr>
                  <p:cNvSpPr txBox="1"/>
                  <p:nvPr/>
                </p:nvSpPr>
                <p:spPr>
                  <a:xfrm>
                    <a:off x="8288795" y="1970464"/>
                    <a:ext cx="3087659" cy="677108"/>
                  </a:xfrm>
                  <a:prstGeom prst="rect">
                    <a:avLst/>
                  </a:prstGeom>
                  <a:noFill/>
                </p:spPr>
                <p:txBody>
                  <a:bodyPr wrap="square" anchor="ctr">
                    <a:spAutoFit/>
                  </a:bodyPr>
                  <a:lstStyle/>
                  <a:p>
                    <a:pPr defTabSz="554492"/>
                    <a:r>
                      <a:rPr lang="it-IT" sz="2000" b="1" dirty="0">
                        <a:solidFill>
                          <a:srgbClr val="014455"/>
                        </a:solidFill>
                        <a:latin typeface="Lato" panose="020F0502020204030203" pitchFamily="34" charset="0"/>
                      </a:rPr>
                      <a:t>Assistenza vocale </a:t>
                    </a:r>
                  </a:p>
                  <a:p>
                    <a:pPr defTabSz="554492"/>
                    <a:r>
                      <a:rPr lang="it-IT" dirty="0">
                        <a:solidFill>
                          <a:srgbClr val="575756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rPr>
                      <a:t>su dispositivi</a:t>
                    </a:r>
                  </a:p>
                </p:txBody>
              </p:sp>
              <p:sp>
                <p:nvSpPr>
                  <p:cNvPr id="33" name="CasellaDiTesto 32">
                    <a:extLst>
                      <a:ext uri="{FF2B5EF4-FFF2-40B4-BE49-F238E27FC236}">
                        <a16:creationId xmlns:a16="http://schemas.microsoft.com/office/drawing/2014/main" id="{35A51F92-4F0F-84A0-32D1-0FCF421C14A7}"/>
                      </a:ext>
                    </a:extLst>
                  </p:cNvPr>
                  <p:cNvSpPr txBox="1"/>
                  <p:nvPr/>
                </p:nvSpPr>
                <p:spPr>
                  <a:xfrm>
                    <a:off x="6269286" y="2036283"/>
                    <a:ext cx="1566074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t-IT" sz="2800" dirty="0">
                        <a:solidFill>
                          <a:srgbClr val="15434E"/>
                        </a:solidFill>
                        <a:latin typeface="Lato" panose="020F0502020204030203" pitchFamily="34" charset="0"/>
                      </a:rPr>
                      <a:t>50%</a:t>
                    </a:r>
                    <a:r>
                      <a:rPr lang="it-IT" b="1" dirty="0">
                        <a:solidFill>
                          <a:srgbClr val="FF0000"/>
                        </a:solidFill>
                        <a:latin typeface="Lato" panose="020F0502020204030203" pitchFamily="34" charset="0"/>
                      </a:rPr>
                      <a:t>(-3%)</a:t>
                    </a:r>
                  </a:p>
                </p:txBody>
              </p:sp>
            </p:grpSp>
            <p:grpSp>
              <p:nvGrpSpPr>
                <p:cNvPr id="18" name="Gruppo 17">
                  <a:extLst>
                    <a:ext uri="{FF2B5EF4-FFF2-40B4-BE49-F238E27FC236}">
                      <a16:creationId xmlns:a16="http://schemas.microsoft.com/office/drawing/2014/main" id="{3127284F-2927-8810-CD6E-827C1A1EFE74}"/>
                    </a:ext>
                  </a:extLst>
                </p:cNvPr>
                <p:cNvGrpSpPr/>
                <p:nvPr/>
              </p:nvGrpSpPr>
              <p:grpSpPr>
                <a:xfrm>
                  <a:off x="6388553" y="4010507"/>
                  <a:ext cx="4878604" cy="825217"/>
                  <a:chOff x="6388553" y="3545791"/>
                  <a:chExt cx="4878604" cy="825217"/>
                </a:xfrm>
              </p:grpSpPr>
              <p:sp>
                <p:nvSpPr>
                  <p:cNvPr id="27" name="CasellaDiTesto 26">
                    <a:extLst>
                      <a:ext uri="{FF2B5EF4-FFF2-40B4-BE49-F238E27FC236}">
                        <a16:creationId xmlns:a16="http://schemas.microsoft.com/office/drawing/2014/main" id="{6BD4DC97-D709-35D3-2655-2BB86F325859}"/>
                      </a:ext>
                    </a:extLst>
                  </p:cNvPr>
                  <p:cNvSpPr txBox="1"/>
                  <p:nvPr/>
                </p:nvSpPr>
                <p:spPr>
                  <a:xfrm>
                    <a:off x="8288795" y="3632344"/>
                    <a:ext cx="2978362" cy="738664"/>
                  </a:xfrm>
                  <a:prstGeom prst="rect">
                    <a:avLst/>
                  </a:prstGeom>
                  <a:noFill/>
                </p:spPr>
                <p:txBody>
                  <a:bodyPr wrap="square" anchor="ctr">
                    <a:spAutoFit/>
                  </a:bodyPr>
                  <a:lstStyle/>
                  <a:p>
                    <a:pPr defTabSz="554492"/>
                    <a:r>
                      <a:rPr lang="it-IT" sz="2400" b="1" dirty="0">
                        <a:solidFill>
                          <a:srgbClr val="014455"/>
                        </a:solidFill>
                        <a:latin typeface="Lato" panose="020F0502020204030203" pitchFamily="34" charset="0"/>
                      </a:rPr>
                      <a:t>Rilevamento </a:t>
                    </a:r>
                    <a:r>
                      <a:rPr lang="it-IT" dirty="0">
                        <a:solidFill>
                          <a:srgbClr val="575756"/>
                        </a:solidFill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rPr>
                      <a:t>del volto / dati biometrici</a:t>
                    </a:r>
                  </a:p>
                </p:txBody>
              </p:sp>
              <p:sp>
                <p:nvSpPr>
                  <p:cNvPr id="29" name="CasellaDiTesto 28">
                    <a:extLst>
                      <a:ext uri="{FF2B5EF4-FFF2-40B4-BE49-F238E27FC236}">
                        <a16:creationId xmlns:a16="http://schemas.microsoft.com/office/drawing/2014/main" id="{49A2ACFF-042D-093D-34A6-E61B1559FE73}"/>
                      </a:ext>
                    </a:extLst>
                  </p:cNvPr>
                  <p:cNvSpPr txBox="1"/>
                  <p:nvPr/>
                </p:nvSpPr>
                <p:spPr>
                  <a:xfrm>
                    <a:off x="6388553" y="3545791"/>
                    <a:ext cx="1152880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it-IT" sz="2800" dirty="0">
                        <a:solidFill>
                          <a:srgbClr val="15434E"/>
                        </a:solidFill>
                        <a:latin typeface="Lato" panose="020F0502020204030203" pitchFamily="34" charset="0"/>
                      </a:rPr>
                      <a:t>32%</a:t>
                    </a:r>
                    <a:r>
                      <a:rPr lang="it-IT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 panose="020F0502020204030203" pitchFamily="34" charset="0"/>
                      </a:rPr>
                      <a:t>(=)</a:t>
                    </a:r>
                    <a:endParaRPr lang="it-IT" b="1" dirty="0">
                      <a:solidFill>
                        <a:srgbClr val="00B050"/>
                      </a:solidFill>
                      <a:latin typeface="Lato" panose="020F0502020204030203" pitchFamily="34" charset="0"/>
                    </a:endParaRPr>
                  </a:p>
                </p:txBody>
              </p:sp>
            </p:grpSp>
          </p:grpSp>
          <p:pic>
            <p:nvPicPr>
              <p:cNvPr id="43" name="Elemento grafico 42" descr="Sottotitoli">
                <a:extLst>
                  <a:ext uri="{FF2B5EF4-FFF2-40B4-BE49-F238E27FC236}">
                    <a16:creationId xmlns:a16="http://schemas.microsoft.com/office/drawing/2014/main" id="{8CE135DB-3116-72D7-627E-ABDFD39AC00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932575" y="3040227"/>
                <a:ext cx="576241" cy="576241"/>
              </a:xfrm>
              <a:prstGeom prst="rect">
                <a:avLst/>
              </a:prstGeom>
            </p:spPr>
          </p:pic>
          <p:pic>
            <p:nvPicPr>
              <p:cNvPr id="45" name="Elemento grafico 44" descr="Call center">
                <a:extLst>
                  <a:ext uri="{FF2B5EF4-FFF2-40B4-BE49-F238E27FC236}">
                    <a16:creationId xmlns:a16="http://schemas.microsoft.com/office/drawing/2014/main" id="{4785D94F-E4B9-6506-0F77-A53EAFE53E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893345" y="4961943"/>
                <a:ext cx="615471" cy="615471"/>
              </a:xfrm>
              <a:prstGeom prst="rect">
                <a:avLst/>
              </a:prstGeom>
            </p:spPr>
          </p:pic>
          <p:pic>
            <p:nvPicPr>
              <p:cNvPr id="47" name="Elemento grafico 46" descr="Smartphone">
                <a:extLst>
                  <a:ext uri="{FF2B5EF4-FFF2-40B4-BE49-F238E27FC236}">
                    <a16:creationId xmlns:a16="http://schemas.microsoft.com/office/drawing/2014/main" id="{FA705453-99DE-C7F5-DEF1-1BDD4E84BA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899205" y="2079879"/>
                <a:ext cx="638041" cy="638041"/>
              </a:xfrm>
              <a:prstGeom prst="rect">
                <a:avLst/>
              </a:prstGeom>
            </p:spPr>
          </p:pic>
        </p:grpSp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821FDE9F-B18D-42E8-F903-F0E1C38D72F7}"/>
                </a:ext>
              </a:extLst>
            </p:cNvPr>
            <p:cNvSpPr txBox="1"/>
            <p:nvPr/>
          </p:nvSpPr>
          <p:spPr>
            <a:xfrm>
              <a:off x="8650105" y="4769594"/>
              <a:ext cx="2978362" cy="1384995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defTabSz="554492"/>
              <a:r>
                <a:rPr lang="it-IT" sz="2400" b="1" dirty="0">
                  <a:solidFill>
                    <a:srgbClr val="014455"/>
                  </a:solidFill>
                  <a:latin typeface="Lato" panose="020F0502020204030203" pitchFamily="34" charset="0"/>
                </a:rPr>
                <a:t>Customer service </a:t>
              </a:r>
              <a:r>
                <a:rPr lang="it-IT" sz="24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/ </a:t>
              </a:r>
              <a:r>
                <a:rPr lang="it-IT" sz="20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assistenza clienti per le fasi di vendita o post-vendita</a:t>
              </a:r>
            </a:p>
          </p:txBody>
        </p:sp>
        <p:sp>
          <p:nvSpPr>
            <p:cNvPr id="5" name="CasellaDiTesto 4">
              <a:extLst>
                <a:ext uri="{FF2B5EF4-FFF2-40B4-BE49-F238E27FC236}">
                  <a16:creationId xmlns:a16="http://schemas.microsoft.com/office/drawing/2014/main" id="{8ABD3F7E-58D4-FAB4-738F-817580AA7D60}"/>
                </a:ext>
              </a:extLst>
            </p:cNvPr>
            <p:cNvSpPr txBox="1"/>
            <p:nvPr/>
          </p:nvSpPr>
          <p:spPr>
            <a:xfrm>
              <a:off x="6695215" y="4844734"/>
              <a:ext cx="14306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800" dirty="0">
                  <a:solidFill>
                    <a:srgbClr val="15434E"/>
                  </a:solidFill>
                  <a:latin typeface="Lato" panose="020F0502020204030203" pitchFamily="34" charset="0"/>
                </a:rPr>
                <a:t>31%</a:t>
              </a:r>
              <a:r>
                <a:rPr lang="it-IT" b="1" dirty="0">
                  <a:solidFill>
                    <a:srgbClr val="FF0000"/>
                  </a:solidFill>
                  <a:latin typeface="Lato" panose="020F0502020204030203" pitchFamily="34" charset="0"/>
                </a:rPr>
                <a:t>(-3%)</a:t>
              </a:r>
            </a:p>
          </p:txBody>
        </p:sp>
        <p:pic>
          <p:nvPicPr>
            <p:cNvPr id="26" name="Elemento grafico 25" descr="Scansione oculare con riempimento a tinta unita">
              <a:extLst>
                <a:ext uri="{FF2B5EF4-FFF2-40B4-BE49-F238E27FC236}">
                  <a16:creationId xmlns:a16="http://schemas.microsoft.com/office/drawing/2014/main" id="{2A14DD82-E69D-F4F5-7DC4-CBB0FC042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8142022" y="3823908"/>
              <a:ext cx="510835" cy="510835"/>
            </a:xfrm>
            <a:prstGeom prst="rect">
              <a:avLst/>
            </a:prstGeom>
          </p:spPr>
        </p:pic>
      </p:grpSp>
      <p:sp>
        <p:nvSpPr>
          <p:cNvPr id="8" name="object 3">
            <a:extLst>
              <a:ext uri="{FF2B5EF4-FFF2-40B4-BE49-F238E27FC236}">
                <a16:creationId xmlns:a16="http://schemas.microsoft.com/office/drawing/2014/main" id="{8B1846BA-BD30-57F2-A812-38D9601CAC06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AAC573ED-7507-B242-01F9-3F37070C8109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05806E46-BB6A-6F0D-BDCC-4D9D14BEC743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2A63A303-41F1-F3A4-66B4-12AD73E3AAFD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E27BA0E-2F80-AA5A-3E37-CDE5C0CB6746}"/>
              </a:ext>
            </a:extLst>
          </p:cNvPr>
          <p:cNvSpPr txBox="1"/>
          <p:nvPr/>
        </p:nvSpPr>
        <p:spPr>
          <a:xfrm>
            <a:off x="948786" y="1866323"/>
            <a:ext cx="3897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</a:rPr>
              <a:t>I software di AI più conosciuti sono: </a:t>
            </a:r>
            <a:endParaRPr lang="it-IT" sz="1800" dirty="0">
              <a:solidFill>
                <a:srgbClr val="575756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24DEC31C-AA5C-E5B4-34E4-0588145F51A0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70E0CF4C-E37B-42C5-2EED-465B4F98F5E0}"/>
              </a:ext>
            </a:extLst>
          </p:cNvPr>
          <p:cNvSpPr txBox="1"/>
          <p:nvPr/>
        </p:nvSpPr>
        <p:spPr>
          <a:xfrm>
            <a:off x="1055432" y="257252"/>
            <a:ext cx="11226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defRPr/>
            </a:pPr>
            <a:r>
              <a:rPr lang="it-IT" sz="2800" kern="12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L’intelligenza artificiale: software e applicazioni</a:t>
            </a:r>
            <a:endParaRPr lang="it-IT" sz="2800" dirty="0">
              <a:solidFill>
                <a:srgbClr val="6F6F6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D88D07DB-1DDA-D9ED-694C-9EA451BA0D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188" y="3754391"/>
            <a:ext cx="146131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carica l'app di intelligenza artificiale per dispositivi mobili Microsoft  Copilot | Microsoft Copilot">
            <a:extLst>
              <a:ext uri="{FF2B5EF4-FFF2-40B4-BE49-F238E27FC236}">
                <a16:creationId xmlns:a16="http://schemas.microsoft.com/office/drawing/2014/main" id="{872D05DB-4BDA-90BE-31BC-B45A2DC24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557" y="4837985"/>
            <a:ext cx="188509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object 51">
            <a:extLst>
              <a:ext uri="{FF2B5EF4-FFF2-40B4-BE49-F238E27FC236}">
                <a16:creationId xmlns:a16="http://schemas.microsoft.com/office/drawing/2014/main" id="{1E7A394C-5B16-355F-9758-546DB37F6104}"/>
              </a:ext>
            </a:extLst>
          </p:cNvPr>
          <p:cNvSpPr txBox="1"/>
          <p:nvPr/>
        </p:nvSpPr>
        <p:spPr>
          <a:xfrm>
            <a:off x="-1" y="6368383"/>
            <a:ext cx="12192001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Quali di queste AI (intelligenze artificiali) conosce, anche solo per averle sentite nominare, e quali ha già utilizzato?</a:t>
            </a:r>
          </a:p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Quali delle seguenti applicazioni dell’intelligenza artificiale conosce per aver già utilizzato personalmente?</a:t>
            </a:r>
          </a:p>
          <a:p>
            <a:pPr marL="0" indent="0">
              <a:buNone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b. 1000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111D01D-F8F1-9A3E-0D72-2CB9E41BFFAA}"/>
              </a:ext>
            </a:extLst>
          </p:cNvPr>
          <p:cNvSpPr txBox="1"/>
          <p:nvPr/>
        </p:nvSpPr>
        <p:spPr>
          <a:xfrm>
            <a:off x="3077054" y="2689937"/>
            <a:ext cx="17956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000" dirty="0">
                <a:solidFill>
                  <a:srgbClr val="15434E"/>
                </a:solidFill>
                <a:latin typeface="Lato" panose="020F0502020204030203" pitchFamily="34" charset="0"/>
              </a:rPr>
              <a:t>86% </a:t>
            </a:r>
            <a:r>
              <a:rPr lang="it-IT" b="1" dirty="0">
                <a:solidFill>
                  <a:srgbClr val="00B050"/>
                </a:solidFill>
                <a:latin typeface="Lato" panose="020F0502020204030203" pitchFamily="34" charset="0"/>
              </a:rPr>
              <a:t>(+12%)</a:t>
            </a:r>
            <a:endParaRPr lang="it-IT" sz="2000" b="1" dirty="0">
              <a:solidFill>
                <a:srgbClr val="00B050"/>
              </a:solidFill>
              <a:latin typeface="Lato" panose="020F0502020204030203" pitchFamily="34" charset="0"/>
            </a:endParaRPr>
          </a:p>
          <a:p>
            <a:r>
              <a:rPr lang="it-IT" sz="1400" dirty="0">
                <a:solidFill>
                  <a:srgbClr val="00B050"/>
                </a:solidFill>
                <a:latin typeface="Lato" panose="020F0502020204030203" pitchFamily="34" charset="0"/>
              </a:rPr>
              <a:t>(+14% di utilizzatori)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650B3F8-EBC1-414A-F09E-45132F70FACF}"/>
              </a:ext>
            </a:extLst>
          </p:cNvPr>
          <p:cNvSpPr txBox="1"/>
          <p:nvPr/>
        </p:nvSpPr>
        <p:spPr>
          <a:xfrm>
            <a:off x="3122655" y="3840962"/>
            <a:ext cx="175721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000" dirty="0">
                <a:solidFill>
                  <a:srgbClr val="15434E"/>
                </a:solidFill>
                <a:latin typeface="Lato" panose="020F0502020204030203" pitchFamily="34" charset="0"/>
              </a:rPr>
              <a:t>81% </a:t>
            </a:r>
            <a:r>
              <a:rPr lang="it-IT" b="1" dirty="0">
                <a:solidFill>
                  <a:srgbClr val="00B050"/>
                </a:solidFill>
                <a:latin typeface="Lato" panose="020F0502020204030203" pitchFamily="34" charset="0"/>
              </a:rPr>
              <a:t>(+30%)</a:t>
            </a:r>
            <a:endParaRPr lang="it-IT" sz="2000" b="1" dirty="0">
              <a:solidFill>
                <a:srgbClr val="00B050"/>
              </a:solidFill>
              <a:latin typeface="Lato" panose="020F0502020204030203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C686B4B-CECF-0414-CC5D-F4871454E9FC}"/>
              </a:ext>
            </a:extLst>
          </p:cNvPr>
          <p:cNvSpPr txBox="1"/>
          <p:nvPr/>
        </p:nvSpPr>
        <p:spPr>
          <a:xfrm>
            <a:off x="3134912" y="4873123"/>
            <a:ext cx="175721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000" dirty="0">
                <a:solidFill>
                  <a:srgbClr val="15434E"/>
                </a:solidFill>
                <a:latin typeface="Lato" panose="020F0502020204030203" pitchFamily="34" charset="0"/>
              </a:rPr>
              <a:t>60% </a:t>
            </a:r>
            <a:r>
              <a:rPr lang="it-IT" b="1" dirty="0">
                <a:solidFill>
                  <a:srgbClr val="00B050"/>
                </a:solidFill>
                <a:latin typeface="Lato" panose="020F0502020204030203" pitchFamily="34" charset="0"/>
              </a:rPr>
              <a:t>(+14%)</a:t>
            </a:r>
          </a:p>
        </p:txBody>
      </p:sp>
      <p:pic>
        <p:nvPicPr>
          <p:cNvPr id="20" name="Picture 4" descr="ChatGPT Logo PNG Images With Transparent Background">
            <a:extLst>
              <a:ext uri="{FF2B5EF4-FFF2-40B4-BE49-F238E27FC236}">
                <a16:creationId xmlns:a16="http://schemas.microsoft.com/office/drawing/2014/main" id="{C7F89680-8988-A9F3-853A-40CEC48AE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03" y="2836842"/>
            <a:ext cx="2117396" cy="62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689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D9894-0100-F518-D01E-733F25FE3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3">
            <a:extLst>
              <a:ext uri="{FF2B5EF4-FFF2-40B4-BE49-F238E27FC236}">
                <a16:creationId xmlns:a16="http://schemas.microsoft.com/office/drawing/2014/main" id="{2F2ED0C6-D5D1-BE7F-2614-81EE6FBAE49C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2622C6C8-D041-21B5-A0FF-0D2BAE5B0888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F5AE3DDE-3165-09FE-5041-92563F3EEEAA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29833A43-9CB7-2309-09CB-CA8E6AEB92EF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92F0207F-1F72-43D5-FD67-BB4517E8522C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22755FC7-B65B-C9B5-38EA-169A47484775}"/>
              </a:ext>
            </a:extLst>
          </p:cNvPr>
          <p:cNvSpPr txBox="1"/>
          <p:nvPr/>
        </p:nvSpPr>
        <p:spPr>
          <a:xfrm>
            <a:off x="1055432" y="257252"/>
            <a:ext cx="11226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defRPr/>
            </a:pPr>
            <a:r>
              <a:rPr lang="it-IT" sz="2800" kern="12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L’AI è nella vita quotidiana, con timori crescenti per il lavoro</a:t>
            </a:r>
            <a:endParaRPr lang="it-IT" sz="2800" dirty="0">
              <a:solidFill>
                <a:srgbClr val="6F6F6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7" name="object 51">
            <a:extLst>
              <a:ext uri="{FF2B5EF4-FFF2-40B4-BE49-F238E27FC236}">
                <a16:creationId xmlns:a16="http://schemas.microsoft.com/office/drawing/2014/main" id="{47C72EC5-2E65-0F6B-7E2C-5E3D67F73AFD}"/>
              </a:ext>
            </a:extLst>
          </p:cNvPr>
          <p:cNvSpPr txBox="1"/>
          <p:nvPr/>
        </p:nvSpPr>
        <p:spPr>
          <a:xfrm>
            <a:off x="-1" y="6356647"/>
            <a:ext cx="12192001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lang="it-IT" dirty="0">
                <a:solidFill>
                  <a:prstClr val="black">
                    <a:lumMod val="65000"/>
                    <a:lumOff val="35000"/>
                  </a:prstClr>
                </a:solidFill>
              </a:rPr>
              <a:t>Pensando ora all’utilizzo che Lei personalmente fa dell’Intelligenza Artificiale, quanto spesso la usa in situazioni di…?</a:t>
            </a:r>
          </a:p>
          <a:p>
            <a:r>
              <a:rPr lang="it-IT" dirty="0"/>
              <a:t>Quanto ritiene che l'Intelligenza Artificiale cambierà il suo lavoro nei prossimi 5 anni?</a:t>
            </a:r>
            <a:r>
              <a:rPr lang="it-IT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</a:p>
          <a:p>
            <a:pPr marL="0" indent="0">
              <a:buNone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b. 1000 / *Base occupati b. 709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3D2B5F5-D1D2-B40C-B863-878A45BA6D6D}"/>
              </a:ext>
            </a:extLst>
          </p:cNvPr>
          <p:cNvSpPr txBox="1"/>
          <p:nvPr/>
        </p:nvSpPr>
        <p:spPr>
          <a:xfrm>
            <a:off x="1074093" y="1227137"/>
            <a:ext cx="4746135" cy="39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1698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Principali </a:t>
            </a:r>
            <a:r>
              <a:rPr lang="it-IT" sz="1940" b="1" dirty="0">
                <a:solidFill>
                  <a:srgbClr val="01445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AMBITI </a:t>
            </a:r>
            <a:r>
              <a:rPr lang="it-IT" sz="1698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 utilizzo ricorrente 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0AFC3BAC-DF23-FDCE-F15D-F7236AC4F59E}"/>
              </a:ext>
            </a:extLst>
          </p:cNvPr>
          <p:cNvSpPr txBox="1"/>
          <p:nvPr/>
        </p:nvSpPr>
        <p:spPr>
          <a:xfrm>
            <a:off x="7101934" y="2276700"/>
            <a:ext cx="411483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</a:rPr>
              <a:t>Il</a:t>
            </a:r>
            <a:r>
              <a:rPr lang="it-IT" sz="66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65%</a:t>
            </a:r>
            <a:r>
              <a:rPr lang="it-IT" sz="2400" b="1" dirty="0">
                <a:solidFill>
                  <a:srgbClr val="00B05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(+5%)</a:t>
            </a:r>
          </a:p>
          <a:p>
            <a:pPr algn="ctr" defTabSz="554492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</a:rPr>
              <a:t>ritiene che </a:t>
            </a:r>
            <a:r>
              <a:rPr lang="it-IT" b="1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l’intelligenza </a:t>
            </a:r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</a:rPr>
              <a:t>avrà impatto sul proprio lavoro nei prossimi 5 anni* </a:t>
            </a:r>
          </a:p>
        </p:txBody>
      </p:sp>
      <p:graphicFrame>
        <p:nvGraphicFramePr>
          <p:cNvPr id="23" name="Grafico 22">
            <a:extLst>
              <a:ext uri="{FF2B5EF4-FFF2-40B4-BE49-F238E27FC236}">
                <a16:creationId xmlns:a16="http://schemas.microsoft.com/office/drawing/2014/main" id="{350BA7B5-5E33-C468-BC22-CCECA27A90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2760522"/>
              </p:ext>
            </p:extLst>
          </p:nvPr>
        </p:nvGraphicFramePr>
        <p:xfrm>
          <a:off x="895539" y="1902820"/>
          <a:ext cx="5475762" cy="3859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Freccia a destra 23">
            <a:extLst>
              <a:ext uri="{FF2B5EF4-FFF2-40B4-BE49-F238E27FC236}">
                <a16:creationId xmlns:a16="http://schemas.microsoft.com/office/drawing/2014/main" id="{5E307596-D4A3-1200-8961-3703137E2D1D}"/>
              </a:ext>
            </a:extLst>
          </p:cNvPr>
          <p:cNvSpPr/>
          <p:nvPr/>
        </p:nvSpPr>
        <p:spPr>
          <a:xfrm>
            <a:off x="6371301" y="2799920"/>
            <a:ext cx="466531" cy="523220"/>
          </a:xfrm>
          <a:prstGeom prst="rightArrow">
            <a:avLst/>
          </a:prstGeom>
          <a:solidFill>
            <a:srgbClr val="7303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1745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752A0514-FB3C-4F46-8CD5-F10AA06C65C4}"/>
              </a:ext>
            </a:extLst>
          </p:cNvPr>
          <p:cNvSpPr txBox="1"/>
          <p:nvPr/>
        </p:nvSpPr>
        <p:spPr>
          <a:xfrm>
            <a:off x="1074094" y="259732"/>
            <a:ext cx="8292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Sommario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3BFE64B9-0EB5-B9A8-3DD9-378F22A6095C}"/>
              </a:ext>
            </a:extLst>
          </p:cNvPr>
          <p:cNvSpPr txBox="1"/>
          <p:nvPr/>
        </p:nvSpPr>
        <p:spPr>
          <a:xfrm>
            <a:off x="918366" y="1444468"/>
            <a:ext cx="10378284" cy="4427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rgbClr val="15434E"/>
                </a:solidFill>
                <a:latin typeface="Lato Light" panose="020F0302020204030203" pitchFamily="34" charset="77"/>
                <a:ea typeface="Lato" panose="020F0502020204030203" pitchFamily="34" charset="0"/>
                <a:cs typeface="Lato" panose="020F0502020204030203" pitchFamily="34" charset="0"/>
              </a:rPr>
              <a:t>Sentiment, benessere psicologico e contesto generale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rgbClr val="15434E"/>
                </a:solidFill>
                <a:latin typeface="Lato Light" panose="020F0302020204030203" pitchFamily="34" charset="77"/>
                <a:ea typeface="Lato" panose="020F0502020204030203" pitchFamily="34" charset="0"/>
                <a:cs typeface="Lato" panose="020F0502020204030203" pitchFamily="34" charset="0"/>
              </a:rPr>
              <a:t>Social Network e sostenibilità nella strategia d’acquisto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rgbClr val="15434E"/>
                </a:solidFill>
                <a:latin typeface="Lato Light" panose="020F0302020204030203" pitchFamily="34" charset="77"/>
                <a:ea typeface="Lato" panose="020F0502020204030203" pitchFamily="34" charset="0"/>
                <a:cs typeface="Lato" panose="020F0502020204030203" pitchFamily="34" charset="0"/>
              </a:rPr>
              <a:t>Fiducia nelle istituzioni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rgbClr val="15434E"/>
                </a:solidFill>
                <a:latin typeface="Lato Light" panose="020F0302020204030203" pitchFamily="34" charset="77"/>
                <a:ea typeface="Lato" panose="020F0502020204030203" pitchFamily="34" charset="0"/>
                <a:cs typeface="Lato" panose="020F0502020204030203" pitchFamily="34" charset="0"/>
              </a:rPr>
              <a:t>Invecchiamento demografico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rgbClr val="15434E"/>
                </a:solidFill>
                <a:latin typeface="Lato Light" panose="020F0302020204030203" pitchFamily="34" charset="77"/>
                <a:ea typeface="Lato" panose="020F0502020204030203" pitchFamily="34" charset="0"/>
                <a:cs typeface="Lato" panose="020F0502020204030203" pitchFamily="34" charset="0"/>
              </a:rPr>
              <a:t>Intelligenza Artificiale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rgbClr val="15434E"/>
                </a:solidFill>
                <a:latin typeface="Lato Light" panose="020F0302020204030203" pitchFamily="34" charset="77"/>
                <a:ea typeface="Lato" panose="020F0502020204030203" pitchFamily="34" charset="0"/>
                <a:cs typeface="Lato" panose="020F0502020204030203" pitchFamily="34" charset="0"/>
              </a:rPr>
              <a:t>Euro Digitale </a:t>
            </a: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7C4E9E34-167C-2153-77C9-8ED310FC8A29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1F3B8AE5-F8D6-4C39-7A2F-25F66000DAB8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3DF382D4-D32B-8A1B-CC62-F4B0A564C8DD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E5C5BBB8-F84D-A581-C9A1-2DD47629DD44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51C0F47-527C-4905-B777-9FFF5B1215F5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99923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3">
            <a:extLst>
              <a:ext uri="{FF2B5EF4-FFF2-40B4-BE49-F238E27FC236}">
                <a16:creationId xmlns:a16="http://schemas.microsoft.com/office/drawing/2014/main" id="{8935B27B-681B-80EB-59B4-08F36F6079FB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F56B760E-875D-755F-9F95-BC3429161A93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E7BBDE8B-3493-D871-A457-2E474820136E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DF30A496-C5A1-06C0-ED22-CB84561CEC79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AAB0D724-55F1-1BC0-79E7-78014E32B6F8}"/>
              </a:ext>
            </a:extLst>
          </p:cNvPr>
          <p:cNvSpPr txBox="1"/>
          <p:nvPr/>
        </p:nvSpPr>
        <p:spPr>
          <a:xfrm>
            <a:off x="966267" y="1385648"/>
            <a:ext cx="4544286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6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50%</a:t>
            </a:r>
            <a:r>
              <a:rPr lang="it-IT" sz="2400" b="1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(=)</a:t>
            </a:r>
          </a:p>
          <a:p>
            <a:pPr algn="ctr" defTabSz="554492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</a:rPr>
              <a:t>ritiene che </a:t>
            </a:r>
            <a:r>
              <a:rPr lang="it-IT" b="1" dirty="0">
                <a:solidFill>
                  <a:srgbClr val="575756"/>
                </a:solidFill>
                <a:latin typeface="Lato" panose="020F0502020204030203" pitchFamily="34" charset="0"/>
              </a:rPr>
              <a:t>l’</a:t>
            </a:r>
            <a:r>
              <a:rPr lang="it-IT" sz="2500" b="1" i="1" dirty="0">
                <a:solidFill>
                  <a:srgbClr val="15434E"/>
                </a:solidFill>
                <a:latin typeface="Lato" panose="020F0502020204030203" pitchFamily="34" charset="0"/>
              </a:rPr>
              <a:t>Intelligenza Artificiale</a:t>
            </a:r>
            <a:r>
              <a:rPr lang="it-IT" sz="2500" b="1" dirty="0">
                <a:solidFill>
                  <a:srgbClr val="575756"/>
                </a:solidFill>
                <a:latin typeface="Lato" panose="020F0502020204030203" pitchFamily="34" charset="0"/>
              </a:rPr>
              <a:t> </a:t>
            </a:r>
            <a:r>
              <a:rPr lang="it-IT" sz="1800" b="1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porterà a sviluppi positivi</a:t>
            </a:r>
            <a:r>
              <a:rPr lang="it-IT" sz="18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sz="18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una volta applicata nella vita quotidiana, ma: </a:t>
            </a:r>
          </a:p>
        </p:txBody>
      </p:sp>
      <p:grpSp>
        <p:nvGrpSpPr>
          <p:cNvPr id="27" name="Gruppo 26">
            <a:extLst>
              <a:ext uri="{FF2B5EF4-FFF2-40B4-BE49-F238E27FC236}">
                <a16:creationId xmlns:a16="http://schemas.microsoft.com/office/drawing/2014/main" id="{9224E4C6-88F6-6345-5D18-9692C629E2DD}"/>
              </a:ext>
            </a:extLst>
          </p:cNvPr>
          <p:cNvGrpSpPr/>
          <p:nvPr/>
        </p:nvGrpSpPr>
        <p:grpSpPr>
          <a:xfrm>
            <a:off x="758488" y="3654598"/>
            <a:ext cx="4959844" cy="1890678"/>
            <a:chOff x="5970424" y="2677970"/>
            <a:chExt cx="4959844" cy="1890678"/>
          </a:xfrm>
        </p:grpSpPr>
        <p:grpSp>
          <p:nvGrpSpPr>
            <p:cNvPr id="29" name="Gruppo 28">
              <a:extLst>
                <a:ext uri="{FF2B5EF4-FFF2-40B4-BE49-F238E27FC236}">
                  <a16:creationId xmlns:a16="http://schemas.microsoft.com/office/drawing/2014/main" id="{536D5E95-6A61-4EB8-4144-9D44A84EF861}"/>
                </a:ext>
              </a:extLst>
            </p:cNvPr>
            <p:cNvGrpSpPr/>
            <p:nvPr/>
          </p:nvGrpSpPr>
          <p:grpSpPr>
            <a:xfrm>
              <a:off x="5970424" y="3706874"/>
              <a:ext cx="4959844" cy="861774"/>
              <a:chOff x="5970424" y="3716052"/>
              <a:chExt cx="4959844" cy="861774"/>
            </a:xfrm>
          </p:grpSpPr>
          <p:sp>
            <p:nvSpPr>
              <p:cNvPr id="36" name="CasellaDiTesto 35">
                <a:extLst>
                  <a:ext uri="{FF2B5EF4-FFF2-40B4-BE49-F238E27FC236}">
                    <a16:creationId xmlns:a16="http://schemas.microsoft.com/office/drawing/2014/main" id="{629F9648-A418-AE35-F17B-15936DB4FEFC}"/>
                  </a:ext>
                </a:extLst>
              </p:cNvPr>
              <p:cNvSpPr txBox="1"/>
              <p:nvPr/>
            </p:nvSpPr>
            <p:spPr>
              <a:xfrm>
                <a:off x="7983877" y="3854552"/>
                <a:ext cx="2946391" cy="584775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pPr algn="ctr" defTabSz="554492"/>
                <a:r>
                  <a:rPr lang="it-IT" sz="1600" i="1" dirty="0">
                    <a:solidFill>
                      <a:srgbClr val="575756"/>
                    </a:solidFill>
                    <a:latin typeface="Lato" panose="020F0502020204030203" pitchFamily="34" charset="0"/>
                  </a:rPr>
                  <a:t>ha senso se è utile a migliorare la mia quotidianità</a:t>
                </a:r>
                <a:endParaRPr lang="it-IT" sz="16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  <p:sp>
            <p:nvSpPr>
              <p:cNvPr id="37" name="CasellaDiTesto 36">
                <a:extLst>
                  <a:ext uri="{FF2B5EF4-FFF2-40B4-BE49-F238E27FC236}">
                    <a16:creationId xmlns:a16="http://schemas.microsoft.com/office/drawing/2014/main" id="{0572976D-B0A9-3D21-95F9-AF81FDB18C33}"/>
                  </a:ext>
                </a:extLst>
              </p:cNvPr>
              <p:cNvSpPr txBox="1"/>
              <p:nvPr/>
            </p:nvSpPr>
            <p:spPr>
              <a:xfrm>
                <a:off x="5970424" y="3716052"/>
                <a:ext cx="2092240" cy="861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t-IT" sz="5000" dirty="0">
                    <a:solidFill>
                      <a:srgbClr val="15434E"/>
                    </a:solidFill>
                    <a:latin typeface="Lato" panose="020F0502020204030203" pitchFamily="34" charset="0"/>
                  </a:rPr>
                  <a:t>37%</a:t>
                </a:r>
                <a:r>
                  <a:rPr lang="it-IT" sz="2000" b="1" dirty="0">
                    <a:solidFill>
                      <a:srgbClr val="00B050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(+3%)</a:t>
                </a:r>
                <a:endParaRPr lang="it-IT" sz="2400" b="1" dirty="0">
                  <a:solidFill>
                    <a:srgbClr val="00B050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</p:grpSp>
        <p:grpSp>
          <p:nvGrpSpPr>
            <p:cNvPr id="30" name="Gruppo 29">
              <a:extLst>
                <a:ext uri="{FF2B5EF4-FFF2-40B4-BE49-F238E27FC236}">
                  <a16:creationId xmlns:a16="http://schemas.microsoft.com/office/drawing/2014/main" id="{14D7A7D8-DB74-E22C-6E80-4D502ED8F754}"/>
                </a:ext>
              </a:extLst>
            </p:cNvPr>
            <p:cNvGrpSpPr/>
            <p:nvPr/>
          </p:nvGrpSpPr>
          <p:grpSpPr>
            <a:xfrm>
              <a:off x="6027780" y="2677970"/>
              <a:ext cx="4902488" cy="861774"/>
              <a:chOff x="6027780" y="2445042"/>
              <a:chExt cx="4902488" cy="861774"/>
            </a:xfrm>
          </p:grpSpPr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669FEF21-D986-6074-57B2-AFCAFEDF1DDA}"/>
                  </a:ext>
                </a:extLst>
              </p:cNvPr>
              <p:cNvSpPr txBox="1"/>
              <p:nvPr/>
            </p:nvSpPr>
            <p:spPr>
              <a:xfrm>
                <a:off x="7983877" y="2583542"/>
                <a:ext cx="2946391" cy="584775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pPr algn="ctr" defTabSz="554492"/>
                <a:r>
                  <a:rPr lang="it-IT" sz="1600" i="1" dirty="0">
                    <a:solidFill>
                      <a:srgbClr val="575756"/>
                    </a:solidFill>
                    <a:latin typeface="Lato" panose="020F0502020204030203" pitchFamily="34" charset="0"/>
                  </a:rPr>
                  <a:t>deve essere usata a condizione di garantire la sicurezza a tutti</a:t>
                </a:r>
                <a:endParaRPr lang="it-IT" sz="16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8EBC180A-FD47-43AC-6311-EF331E186600}"/>
                  </a:ext>
                </a:extLst>
              </p:cNvPr>
              <p:cNvSpPr txBox="1"/>
              <p:nvPr/>
            </p:nvSpPr>
            <p:spPr>
              <a:xfrm>
                <a:off x="6027780" y="2445042"/>
                <a:ext cx="2039341" cy="861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t-IT" sz="5000" dirty="0">
                    <a:solidFill>
                      <a:srgbClr val="15434E"/>
                    </a:solidFill>
                    <a:latin typeface="Lato" panose="020F0502020204030203" pitchFamily="34" charset="0"/>
                  </a:rPr>
                  <a:t>40%</a:t>
                </a:r>
                <a:r>
                  <a:rPr lang="it-IT" sz="2000" b="1" dirty="0">
                    <a:solidFill>
                      <a:srgbClr val="FF0000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(-2%)</a:t>
                </a:r>
                <a:endParaRPr lang="it-IT" sz="2400" dirty="0">
                  <a:solidFill>
                    <a:srgbClr val="FF0000"/>
                  </a:solidFill>
                  <a:latin typeface="Lato" panose="020F0502020204030203" pitchFamily="34" charset="0"/>
                </a:endParaRPr>
              </a:p>
            </p:txBody>
          </p:sp>
        </p:grpSp>
      </p:grpSp>
      <p:pic>
        <p:nvPicPr>
          <p:cNvPr id="39" name="Elemento grafico 38" descr="Robot">
            <a:extLst>
              <a:ext uri="{FF2B5EF4-FFF2-40B4-BE49-F238E27FC236}">
                <a16:creationId xmlns:a16="http://schemas.microsoft.com/office/drawing/2014/main" id="{D520485D-7E03-F888-1553-06DEC105EB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6016" y="1573281"/>
            <a:ext cx="720000" cy="720000"/>
          </a:xfrm>
          <a:prstGeom prst="rect">
            <a:avLst/>
          </a:prstGeom>
        </p:spPr>
      </p:pic>
      <p:sp>
        <p:nvSpPr>
          <p:cNvPr id="31" name="object 2">
            <a:extLst>
              <a:ext uri="{FF2B5EF4-FFF2-40B4-BE49-F238E27FC236}">
                <a16:creationId xmlns:a16="http://schemas.microsoft.com/office/drawing/2014/main" id="{F44B6030-7D0C-DADA-D86D-4CE3CE7B6BFF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AF167758-6266-621E-FD42-BB2D07937AD0}"/>
              </a:ext>
            </a:extLst>
          </p:cNvPr>
          <p:cNvSpPr txBox="1"/>
          <p:nvPr/>
        </p:nvSpPr>
        <p:spPr>
          <a:xfrm>
            <a:off x="1055432" y="257252"/>
            <a:ext cx="11226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defRPr/>
            </a:pPr>
            <a:r>
              <a:rPr lang="it-IT" sz="2800" kern="12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L’intelligenza artificiale: punti di forza e debolezza</a:t>
            </a:r>
            <a:endParaRPr lang="it-IT" sz="2800" dirty="0">
              <a:solidFill>
                <a:srgbClr val="6F6F6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" name="object 51">
            <a:extLst>
              <a:ext uri="{FF2B5EF4-FFF2-40B4-BE49-F238E27FC236}">
                <a16:creationId xmlns:a16="http://schemas.microsoft.com/office/drawing/2014/main" id="{720C6191-77BC-C60E-E112-23B107331E87}"/>
              </a:ext>
            </a:extLst>
          </p:cNvPr>
          <p:cNvSpPr txBox="1"/>
          <p:nvPr/>
        </p:nvSpPr>
        <p:spPr>
          <a:xfrm>
            <a:off x="-1" y="6230983"/>
            <a:ext cx="12192001" cy="6267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Ritiene che gli sviluppi dell'intelligenza artificiale applicati alla tua vita di tutti giorni possano determinare miglioramenti e cambiamenti positivi nei prossimi anni?</a:t>
            </a:r>
          </a:p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Quale delle seguenti affermazioni rappresenta meglio il suo pensiero? L’INTELLIGENZA ARTIFICIALE</a:t>
            </a:r>
            <a:r>
              <a:rPr lang="it-IT" dirty="0"/>
              <a:t>…</a:t>
            </a:r>
          </a:p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In relazione all’utilizzo, quali sono secondo Lei i punti di forza dell'utilizzo dell'AI? Quali sono invece i punti di debolezza e quindi i rischi connessi all’utilizzo dell’AI?</a:t>
            </a:r>
          </a:p>
          <a:p>
            <a:pPr marL="0" indent="0">
              <a:buNone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b. 1000</a:t>
            </a:r>
          </a:p>
        </p:txBody>
      </p: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03B512FA-B937-3779-5685-93BCDBE5D844}"/>
              </a:ext>
            </a:extLst>
          </p:cNvPr>
          <p:cNvGrpSpPr/>
          <p:nvPr/>
        </p:nvGrpSpPr>
        <p:grpSpPr>
          <a:xfrm>
            <a:off x="6377582" y="1300840"/>
            <a:ext cx="5496512" cy="4661349"/>
            <a:chOff x="6377582" y="1161445"/>
            <a:chExt cx="5496512" cy="4661349"/>
          </a:xfrm>
        </p:grpSpPr>
        <p:grpSp>
          <p:nvGrpSpPr>
            <p:cNvPr id="56" name="Gruppo 55">
              <a:extLst>
                <a:ext uri="{FF2B5EF4-FFF2-40B4-BE49-F238E27FC236}">
                  <a16:creationId xmlns:a16="http://schemas.microsoft.com/office/drawing/2014/main" id="{2569E16E-1AD9-6D58-48C8-196B539A8043}"/>
                </a:ext>
              </a:extLst>
            </p:cNvPr>
            <p:cNvGrpSpPr/>
            <p:nvPr/>
          </p:nvGrpSpPr>
          <p:grpSpPr>
            <a:xfrm>
              <a:off x="6377582" y="1462641"/>
              <a:ext cx="5496512" cy="4360153"/>
              <a:chOff x="6262503" y="1937192"/>
              <a:chExt cx="5496512" cy="4360153"/>
            </a:xfrm>
          </p:grpSpPr>
          <p:sp>
            <p:nvSpPr>
              <p:cNvPr id="4" name="CasellaDiTesto 3">
                <a:extLst>
                  <a:ext uri="{FF2B5EF4-FFF2-40B4-BE49-F238E27FC236}">
                    <a16:creationId xmlns:a16="http://schemas.microsoft.com/office/drawing/2014/main" id="{2A875885-5018-574D-C21B-1FB385606E01}"/>
                  </a:ext>
                </a:extLst>
              </p:cNvPr>
              <p:cNvSpPr txBox="1"/>
              <p:nvPr/>
            </p:nvSpPr>
            <p:spPr>
              <a:xfrm>
                <a:off x="7023109" y="4281192"/>
                <a:ext cx="3903014" cy="3536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554492"/>
                <a:r>
                  <a:rPr lang="it-IT" sz="1698" b="1" dirty="0">
                    <a:solidFill>
                      <a:srgbClr val="FF0000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Punti di debolezza</a:t>
                </a:r>
              </a:p>
            </p:txBody>
          </p:sp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AFC047D5-B918-1929-641D-894A48102DCC}"/>
                  </a:ext>
                </a:extLst>
              </p:cNvPr>
              <p:cNvSpPr txBox="1"/>
              <p:nvPr/>
            </p:nvSpPr>
            <p:spPr>
              <a:xfrm>
                <a:off x="7023109" y="1937192"/>
                <a:ext cx="3903014" cy="3536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554492"/>
                <a:r>
                  <a:rPr lang="it-IT" sz="1698" b="1" dirty="0">
                    <a:solidFill>
                      <a:srgbClr val="00B050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Punti di forza</a:t>
                </a:r>
              </a:p>
            </p:txBody>
          </p:sp>
          <p:sp>
            <p:nvSpPr>
              <p:cNvPr id="13" name="CasellaDiTesto 12">
                <a:extLst>
                  <a:ext uri="{FF2B5EF4-FFF2-40B4-BE49-F238E27FC236}">
                    <a16:creationId xmlns:a16="http://schemas.microsoft.com/office/drawing/2014/main" id="{4ADBEFD7-43B1-9544-0AD0-9231A532FE5D}"/>
                  </a:ext>
                </a:extLst>
              </p:cNvPr>
              <p:cNvSpPr txBox="1"/>
              <p:nvPr/>
            </p:nvSpPr>
            <p:spPr>
              <a:xfrm>
                <a:off x="8251354" y="3166533"/>
                <a:ext cx="3507661" cy="615553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pPr defTabSz="554492"/>
                <a:r>
                  <a:rPr lang="it-IT" sz="1600" dirty="0">
                    <a:solidFill>
                      <a:srgbClr val="575756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È uno strumento che permette di </a:t>
                </a:r>
                <a:r>
                  <a:rPr lang="it-IT" b="1" dirty="0">
                    <a:solidFill>
                      <a:srgbClr val="014455"/>
                    </a:solidFill>
                    <a:latin typeface="Lato" panose="020F0502020204030203" pitchFamily="34" charset="0"/>
                  </a:rPr>
                  <a:t>ridurre il tempo di ricerca online</a:t>
                </a:r>
                <a:endParaRPr lang="it-IT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B441FBDD-4F54-700B-6545-D528FFBBFD87}"/>
                  </a:ext>
                </a:extLst>
              </p:cNvPr>
              <p:cNvSpPr txBox="1"/>
              <p:nvPr/>
            </p:nvSpPr>
            <p:spPr>
              <a:xfrm>
                <a:off x="6262503" y="3120366"/>
                <a:ext cx="119135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t-IT" sz="4000" dirty="0">
                    <a:solidFill>
                      <a:srgbClr val="15434E"/>
                    </a:solidFill>
                    <a:latin typeface="Lato" panose="020F0502020204030203" pitchFamily="34" charset="0"/>
                  </a:rPr>
                  <a:t>40%</a:t>
                </a:r>
              </a:p>
            </p:txBody>
          </p:sp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5964E5A5-56B4-7277-D875-D4DBE971EDFB}"/>
                  </a:ext>
                </a:extLst>
              </p:cNvPr>
              <p:cNvSpPr txBox="1"/>
              <p:nvPr/>
            </p:nvSpPr>
            <p:spPr>
              <a:xfrm>
                <a:off x="8251354" y="2363751"/>
                <a:ext cx="3507661" cy="615553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pPr defTabSz="554492"/>
                <a:r>
                  <a:rPr lang="it-IT" sz="1600" dirty="0">
                    <a:solidFill>
                      <a:srgbClr val="575756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È un sistema che permette di </a:t>
                </a:r>
                <a:r>
                  <a:rPr lang="it-IT" b="1" dirty="0">
                    <a:solidFill>
                      <a:srgbClr val="014455"/>
                    </a:solidFill>
                    <a:latin typeface="Lato" panose="020F0502020204030203" pitchFamily="34" charset="0"/>
                  </a:rPr>
                  <a:t>facilitare il lavoro dell’uomo</a:t>
                </a:r>
                <a:endParaRPr lang="it-IT" sz="16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2BBCBC6B-1BEA-77A9-7995-0110615EEB35}"/>
                  </a:ext>
                </a:extLst>
              </p:cNvPr>
              <p:cNvSpPr txBox="1"/>
              <p:nvPr/>
            </p:nvSpPr>
            <p:spPr>
              <a:xfrm>
                <a:off x="6262503" y="2317584"/>
                <a:ext cx="119135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t-IT" sz="4000" dirty="0">
                    <a:solidFill>
                      <a:srgbClr val="15434E"/>
                    </a:solidFill>
                    <a:latin typeface="Lato" panose="020F0502020204030203" pitchFamily="34" charset="0"/>
                  </a:rPr>
                  <a:t>48%</a:t>
                </a:r>
                <a:endParaRPr lang="it-IT" sz="4000" b="1" dirty="0">
                  <a:solidFill>
                    <a:srgbClr val="00B050"/>
                  </a:solidFill>
                  <a:latin typeface="Lato" panose="020F0502020204030203" pitchFamily="34" charset="0"/>
                </a:endParaRPr>
              </a:p>
            </p:txBody>
          </p:sp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7EAE5B47-EC0B-79D0-3417-276714A2DB7F}"/>
                  </a:ext>
                </a:extLst>
              </p:cNvPr>
              <p:cNvSpPr txBox="1"/>
              <p:nvPr/>
            </p:nvSpPr>
            <p:spPr>
              <a:xfrm>
                <a:off x="8251354" y="4586480"/>
                <a:ext cx="3507661" cy="830997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pPr defTabSz="554492"/>
                <a:r>
                  <a:rPr lang="it-IT" sz="1600" dirty="0">
                    <a:solidFill>
                      <a:srgbClr val="575756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È uno strumento con </a:t>
                </a:r>
                <a:r>
                  <a:rPr lang="it-IT" sz="1600" b="1" dirty="0">
                    <a:solidFill>
                      <a:srgbClr val="014455"/>
                    </a:solidFill>
                    <a:latin typeface="Lato" panose="020F0502020204030203" pitchFamily="34" charset="0"/>
                  </a:rPr>
                  <a:t>un’ampia possibilità errore </a:t>
                </a:r>
                <a:r>
                  <a:rPr lang="it-IT" sz="1600" dirty="0">
                    <a:solidFill>
                      <a:srgbClr val="575756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che potrebbe portare gravi conseguenze</a:t>
                </a:r>
              </a:p>
            </p:txBody>
          </p:sp>
          <p:sp>
            <p:nvSpPr>
              <p:cNvPr id="41" name="CasellaDiTesto 40">
                <a:extLst>
                  <a:ext uri="{FF2B5EF4-FFF2-40B4-BE49-F238E27FC236}">
                    <a16:creationId xmlns:a16="http://schemas.microsoft.com/office/drawing/2014/main" id="{3A7F6594-64C8-FB33-AE55-22811D2F154E}"/>
                  </a:ext>
                </a:extLst>
              </p:cNvPr>
              <p:cNvSpPr txBox="1"/>
              <p:nvPr/>
            </p:nvSpPr>
            <p:spPr>
              <a:xfrm>
                <a:off x="6262503" y="4648035"/>
                <a:ext cx="119135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t-IT" sz="4000" dirty="0">
                    <a:solidFill>
                      <a:srgbClr val="15434E"/>
                    </a:solidFill>
                    <a:latin typeface="Lato" panose="020F0502020204030203" pitchFamily="34" charset="0"/>
                  </a:rPr>
                  <a:t>45%</a:t>
                </a:r>
                <a:endParaRPr lang="it-IT" sz="4000" b="1" dirty="0">
                  <a:solidFill>
                    <a:srgbClr val="00B050"/>
                  </a:solidFill>
                  <a:latin typeface="Lato" panose="020F0502020204030203" pitchFamily="34" charset="0"/>
                </a:endParaRPr>
              </a:p>
            </p:txBody>
          </p:sp>
          <p:sp>
            <p:nvSpPr>
              <p:cNvPr id="42" name="CasellaDiTesto 41">
                <a:extLst>
                  <a:ext uri="{FF2B5EF4-FFF2-40B4-BE49-F238E27FC236}">
                    <a16:creationId xmlns:a16="http://schemas.microsoft.com/office/drawing/2014/main" id="{47366C08-F8E5-CC71-907A-391CE4CC3230}"/>
                  </a:ext>
                </a:extLst>
              </p:cNvPr>
              <p:cNvSpPr txBox="1"/>
              <p:nvPr/>
            </p:nvSpPr>
            <p:spPr>
              <a:xfrm>
                <a:off x="8251354" y="5466348"/>
                <a:ext cx="3507661" cy="830997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pPr defTabSz="554492"/>
                <a:r>
                  <a:rPr lang="it-IT" sz="1600" dirty="0">
                    <a:solidFill>
                      <a:srgbClr val="575756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Sostituisce il lavoro dell’essere umano </a:t>
                </a:r>
                <a:r>
                  <a:rPr lang="it-IT" sz="1600" b="1" dirty="0">
                    <a:solidFill>
                      <a:srgbClr val="15434E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causando la diminuzione dei posti di lavoro</a:t>
                </a:r>
              </a:p>
            </p:txBody>
          </p:sp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38304548-2A0E-0AAF-5BB2-9D0DB33915F3}"/>
                  </a:ext>
                </a:extLst>
              </p:cNvPr>
              <p:cNvSpPr txBox="1"/>
              <p:nvPr/>
            </p:nvSpPr>
            <p:spPr>
              <a:xfrm>
                <a:off x="6262503" y="5527903"/>
                <a:ext cx="119135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it-IT" sz="4000" dirty="0">
                    <a:solidFill>
                      <a:srgbClr val="15434E"/>
                    </a:solidFill>
                    <a:latin typeface="Lato" panose="020F0502020204030203" pitchFamily="34" charset="0"/>
                  </a:rPr>
                  <a:t>48%</a:t>
                </a:r>
                <a:endParaRPr lang="it-IT" sz="4000" b="1" dirty="0">
                  <a:solidFill>
                    <a:srgbClr val="00B050"/>
                  </a:solidFill>
                  <a:latin typeface="Lato" panose="020F0502020204030203" pitchFamily="34" charset="0"/>
                </a:endParaRPr>
              </a:p>
            </p:txBody>
          </p:sp>
          <p:pic>
            <p:nvPicPr>
              <p:cNvPr id="46" name="Elemento grafico 45" descr="Intelligenza artificiale con riempimento a tinta unita">
                <a:extLst>
                  <a:ext uri="{FF2B5EF4-FFF2-40B4-BE49-F238E27FC236}">
                    <a16:creationId xmlns:a16="http://schemas.microsoft.com/office/drawing/2014/main" id="{12C932D9-3A37-4E6A-E162-AA6E4A11B5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492729" y="2365527"/>
                <a:ext cx="612000" cy="612000"/>
              </a:xfrm>
              <a:prstGeom prst="rect">
                <a:avLst/>
              </a:prstGeom>
            </p:spPr>
          </p:pic>
          <p:pic>
            <p:nvPicPr>
              <p:cNvPr id="49" name="Elemento grafico 48" descr="Avanzamento rapido con riempimento a tinta unita">
                <a:extLst>
                  <a:ext uri="{FF2B5EF4-FFF2-40B4-BE49-F238E27FC236}">
                    <a16:creationId xmlns:a16="http://schemas.microsoft.com/office/drawing/2014/main" id="{45B1639A-F775-6153-E049-8B5BBD9986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492729" y="3168309"/>
                <a:ext cx="612000" cy="612000"/>
              </a:xfrm>
              <a:prstGeom prst="rect">
                <a:avLst/>
              </a:prstGeom>
            </p:spPr>
          </p:pic>
          <p:pic>
            <p:nvPicPr>
              <p:cNvPr id="51" name="Elemento grafico 50" descr="Badge Croce con riempimento a tinta unita">
                <a:extLst>
                  <a:ext uri="{FF2B5EF4-FFF2-40B4-BE49-F238E27FC236}">
                    <a16:creationId xmlns:a16="http://schemas.microsoft.com/office/drawing/2014/main" id="{02941E33-1486-BE5F-506D-B625B5BDB8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7492729" y="5575846"/>
                <a:ext cx="612000" cy="612000"/>
              </a:xfrm>
              <a:prstGeom prst="rect">
                <a:avLst/>
              </a:prstGeom>
            </p:spPr>
          </p:pic>
        </p:grpSp>
        <p:pic>
          <p:nvPicPr>
            <p:cNvPr id="6" name="Elemento grafico 5" descr="Segna Pollice su con riempimento a tinta unita">
              <a:extLst>
                <a:ext uri="{FF2B5EF4-FFF2-40B4-BE49-F238E27FC236}">
                  <a16:creationId xmlns:a16="http://schemas.microsoft.com/office/drawing/2014/main" id="{40D65336-F5EE-05CD-42BD-15F8E499201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734028" y="1161445"/>
              <a:ext cx="720000" cy="720000"/>
            </a:xfrm>
            <a:prstGeom prst="rect">
              <a:avLst/>
            </a:prstGeom>
          </p:spPr>
        </p:pic>
        <p:pic>
          <p:nvPicPr>
            <p:cNvPr id="14" name="Elemento grafico 13" descr="Pollice abbassato con riempimento a tinta unita">
              <a:extLst>
                <a:ext uri="{FF2B5EF4-FFF2-40B4-BE49-F238E27FC236}">
                  <a16:creationId xmlns:a16="http://schemas.microsoft.com/office/drawing/2014/main" id="{6C28AB10-1A27-10EB-593F-D5E86B62AB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9734028" y="3428238"/>
              <a:ext cx="720000" cy="720000"/>
            </a:xfrm>
            <a:prstGeom prst="rect">
              <a:avLst/>
            </a:prstGeom>
          </p:spPr>
        </p:pic>
      </p:grpSp>
      <p:pic>
        <p:nvPicPr>
          <p:cNvPr id="7" name="Elemento grafico 6" descr="Appunti con croci con riempimento a tinta unita">
            <a:extLst>
              <a:ext uri="{FF2B5EF4-FFF2-40B4-BE49-F238E27FC236}">
                <a16:creationId xmlns:a16="http://schemas.microsoft.com/office/drawing/2014/main" id="{AA767B21-4BB4-B241-40B2-DF2F88D365E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553746" y="4312879"/>
            <a:ext cx="720123" cy="72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430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tangolo con angoli arrotondati 19">
            <a:extLst>
              <a:ext uri="{FF2B5EF4-FFF2-40B4-BE49-F238E27FC236}">
                <a16:creationId xmlns:a16="http://schemas.microsoft.com/office/drawing/2014/main" id="{6220746A-068B-C0E5-1198-3588F4F8EE01}"/>
              </a:ext>
            </a:extLst>
          </p:cNvPr>
          <p:cNvSpPr/>
          <p:nvPr/>
        </p:nvSpPr>
        <p:spPr>
          <a:xfrm>
            <a:off x="830381" y="3551049"/>
            <a:ext cx="4875934" cy="2587616"/>
          </a:xfrm>
          <a:prstGeom prst="roundRect">
            <a:avLst>
              <a:gd name="adj" fmla="val 9006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D7302C4-4331-B9F3-38C3-3FE595D8AA49}"/>
              </a:ext>
            </a:extLst>
          </p:cNvPr>
          <p:cNvSpPr txBox="1"/>
          <p:nvPr/>
        </p:nvSpPr>
        <p:spPr>
          <a:xfrm>
            <a:off x="846382" y="891226"/>
            <a:ext cx="4843931" cy="2415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Il </a:t>
            </a:r>
            <a:r>
              <a:rPr lang="it-IT" sz="8000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34%</a:t>
            </a:r>
            <a:r>
              <a:rPr lang="it-IT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(+6%)</a:t>
            </a:r>
            <a:endParaRPr lang="it-IT" b="1" dirty="0">
              <a:solidFill>
                <a:srgbClr val="FF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degli italiani intervistati si dichiara </a:t>
            </a:r>
          </a:p>
          <a:p>
            <a:pPr algn="ctr" defTabSz="554492"/>
            <a:r>
              <a:rPr lang="it-IT" b="1" dirty="0">
                <a:solidFill>
                  <a:srgbClr val="730303"/>
                </a:solidFill>
                <a:latin typeface="Lato" panose="020F0502020204030203" pitchFamily="34" charset="0"/>
              </a:rPr>
              <a:t>MOLTO preoccupato per l’utilizzo dei propri dati personali digitali </a:t>
            </a:r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 parte di marche, social network e piattaforme e-commerce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499718F7-A04F-41D3-079F-05E1F093E7A3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20E45309-CD6A-639C-3581-43E3601B78B8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51D0E7A4-729E-69CA-455E-EBA8F925219E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703BA182-3969-D840-B74B-194FC04D3EB7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15808880-C55F-E9D1-42F3-0155F70F87D2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D047660-BA10-FF9D-24B6-1C7EE5A5FE21}"/>
              </a:ext>
            </a:extLst>
          </p:cNvPr>
          <p:cNvSpPr txBox="1"/>
          <p:nvPr/>
        </p:nvSpPr>
        <p:spPr>
          <a:xfrm>
            <a:off x="1055432" y="257252"/>
            <a:ext cx="11226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defRPr/>
            </a:pPr>
            <a:r>
              <a:rPr lang="it-IT" sz="2800" kern="12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Aumenta la preoccupazione </a:t>
            </a:r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 l’u</a:t>
            </a:r>
            <a:r>
              <a:rPr lang="it-IT" sz="2800" kern="12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tilizzo dei dati personali</a:t>
            </a:r>
            <a:endParaRPr lang="it-IT" sz="2800" dirty="0">
              <a:solidFill>
                <a:srgbClr val="6F6F6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object 51">
            <a:extLst>
              <a:ext uri="{FF2B5EF4-FFF2-40B4-BE49-F238E27FC236}">
                <a16:creationId xmlns:a16="http://schemas.microsoft.com/office/drawing/2014/main" id="{0EA027C5-5389-3D91-74E6-882F2917BD93}"/>
              </a:ext>
            </a:extLst>
          </p:cNvPr>
          <p:cNvSpPr txBox="1"/>
          <p:nvPr/>
        </p:nvSpPr>
        <p:spPr>
          <a:xfrm>
            <a:off x="-1" y="6365978"/>
            <a:ext cx="12192001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Quanto sei preoccupato/a per l’utilizzo dei tuoi dati personali digitali da parte delle marche, dei social network e delle piattaforme di e-commerce? 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b. 1000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rgbClr val="575756"/>
              </a:solidFill>
              <a:effectLst/>
              <a:uLnTx/>
              <a:uFillTx/>
              <a:latin typeface="Lato Light" panose="020F0302020204030203" pitchFamily="34" charset="0"/>
              <a:ea typeface="+mn-ea"/>
              <a:cs typeface="+mn-cs"/>
            </a:endParaRPr>
          </a:p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Quali azioni ritieni indispensabili per garantire la tua sicurezza in merito al trattamento dei tuoi dati personali? </a:t>
            </a:r>
            <a:r>
              <a:rPr lang="it-IT" dirty="0"/>
              <a:t>Base: preoccupati b. 336</a:t>
            </a:r>
            <a:endParaRPr lang="it-IT" noProof="0" dirty="0"/>
          </a:p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Saresti disposto/a </a:t>
            </a:r>
            <a:r>
              <a:rPr kumimoji="0" lang="it-IT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a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 condividere i tuoi dati personali alle aziende in cambio di sconti, offerte personalizzate o servizi gratuiti? </a:t>
            </a:r>
            <a:r>
              <a:rPr lang="it-IT" dirty="0"/>
              <a:t>Base: non preoccupati b. 664</a:t>
            </a:r>
          </a:p>
        </p:txBody>
      </p:sp>
      <p:pic>
        <p:nvPicPr>
          <p:cNvPr id="14" name="Elemento grafico 13" descr="Rete online con riempimento a tinta unita">
            <a:extLst>
              <a:ext uri="{FF2B5EF4-FFF2-40B4-BE49-F238E27FC236}">
                <a16:creationId xmlns:a16="http://schemas.microsoft.com/office/drawing/2014/main" id="{E7536B0C-917B-FB90-FAE0-37E12F9530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67845" y="4099174"/>
            <a:ext cx="1612497" cy="1612497"/>
          </a:xfrm>
          <a:prstGeom prst="rect">
            <a:avLst/>
          </a:prstGeom>
        </p:spPr>
      </p:pic>
      <p:graphicFrame>
        <p:nvGraphicFramePr>
          <p:cNvPr id="16" name="Grafico 15">
            <a:extLst>
              <a:ext uri="{FF2B5EF4-FFF2-40B4-BE49-F238E27FC236}">
                <a16:creationId xmlns:a16="http://schemas.microsoft.com/office/drawing/2014/main" id="{1698E007-3A89-9BAB-9408-2D674722E9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6296090"/>
              </p:ext>
            </p:extLst>
          </p:nvPr>
        </p:nvGraphicFramePr>
        <p:xfrm>
          <a:off x="6541596" y="1812524"/>
          <a:ext cx="5475762" cy="1940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object 25">
            <a:extLst>
              <a:ext uri="{FF2B5EF4-FFF2-40B4-BE49-F238E27FC236}">
                <a16:creationId xmlns:a16="http://schemas.microsoft.com/office/drawing/2014/main" id="{5A2CF13C-0E4B-8D55-2013-7E9995448FB3}"/>
              </a:ext>
            </a:extLst>
          </p:cNvPr>
          <p:cNvSpPr txBox="1"/>
          <p:nvPr/>
        </p:nvSpPr>
        <p:spPr>
          <a:xfrm>
            <a:off x="6211733" y="1331440"/>
            <a:ext cx="5789622" cy="27603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98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Azioni per garantire sicurezza dei dati personali</a:t>
            </a:r>
            <a:endParaRPr sz="1698" b="1" dirty="0">
              <a:solidFill>
                <a:prstClr val="black">
                  <a:lumMod val="65000"/>
                  <a:lumOff val="35000"/>
                </a:prst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8" name="Freccia a destra 17">
            <a:extLst>
              <a:ext uri="{FF2B5EF4-FFF2-40B4-BE49-F238E27FC236}">
                <a16:creationId xmlns:a16="http://schemas.microsoft.com/office/drawing/2014/main" id="{9CCD5EA5-3487-90BF-91A4-971B245FDF4D}"/>
              </a:ext>
            </a:extLst>
          </p:cNvPr>
          <p:cNvSpPr/>
          <p:nvPr/>
        </p:nvSpPr>
        <p:spPr>
          <a:xfrm>
            <a:off x="5882689" y="1924852"/>
            <a:ext cx="466531" cy="523220"/>
          </a:xfrm>
          <a:prstGeom prst="rightArrow">
            <a:avLst/>
          </a:prstGeom>
          <a:solidFill>
            <a:srgbClr val="7303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DCD34C8-3DF5-EE5C-C624-9602CACF7CC2}"/>
              </a:ext>
            </a:extLst>
          </p:cNvPr>
          <p:cNvSpPr txBox="1"/>
          <p:nvPr/>
        </p:nvSpPr>
        <p:spPr>
          <a:xfrm>
            <a:off x="979891" y="3417706"/>
            <a:ext cx="4576912" cy="2677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Il </a:t>
            </a:r>
            <a:r>
              <a:rPr lang="it-IT" sz="8000" dirty="0">
                <a:solidFill>
                  <a:srgbClr val="00B05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50%</a:t>
            </a:r>
            <a:r>
              <a:rPr lang="it-IT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(-4%)</a:t>
            </a:r>
            <a:endParaRPr lang="it-IT" b="1" dirty="0">
              <a:solidFill>
                <a:srgbClr val="00B05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b="1" dirty="0">
                <a:solidFill>
                  <a:srgbClr val="00B050"/>
                </a:solidFill>
                <a:latin typeface="Lato" panose="020F0502020204030203" pitchFamily="34" charset="0"/>
              </a:rPr>
              <a:t>Sarebbe DISPOSTO A CONDIVIDERLI IN CAMBIO DI SCONTI E OFFERTE PERSONALIZZATE, </a:t>
            </a:r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 maggior parte con la garanzia che siano trattati in modo trasparente e senza essere divulgati a terzi. </a:t>
            </a:r>
          </a:p>
        </p:txBody>
      </p:sp>
    </p:spTree>
    <p:extLst>
      <p:ext uri="{BB962C8B-B14F-4D97-AF65-F5344CB8AC3E}">
        <p14:creationId xmlns:p14="http://schemas.microsoft.com/office/powerpoint/2010/main" val="35876745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F3183-1C17-6C7E-365C-973FFD1D8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321734DB-A423-54A6-FD5C-E55DBF4238DD}"/>
              </a:ext>
            </a:extLst>
          </p:cNvPr>
          <p:cNvSpPr txBox="1"/>
          <p:nvPr/>
        </p:nvSpPr>
        <p:spPr>
          <a:xfrm>
            <a:off x="1074094" y="241039"/>
            <a:ext cx="10539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defRPr/>
            </a:pPr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Euro Digitale: interesse, sicurezza e impatto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349D08B-18DE-75C7-D65D-0C446A8847A7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C047509-3844-0630-F061-03B6A6100899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1ED7FAF-0EB1-755D-888F-0CFE887EF450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E93C1FAB-6335-65D2-99A5-F1C8569B88DC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object 51">
            <a:extLst>
              <a:ext uri="{FF2B5EF4-FFF2-40B4-BE49-F238E27FC236}">
                <a16:creationId xmlns:a16="http://schemas.microsoft.com/office/drawing/2014/main" id="{253A2E7B-D1F3-9978-8368-A050BA7DD551}"/>
              </a:ext>
            </a:extLst>
          </p:cNvPr>
          <p:cNvSpPr txBox="1"/>
          <p:nvPr/>
        </p:nvSpPr>
        <p:spPr>
          <a:xfrm>
            <a:off x="-1" y="6092800"/>
            <a:ext cx="12192001" cy="765200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lang="it-IT" dirty="0"/>
              <a:t>Quanto trova interessante per Lei poter adottare una moneta come quella dell’EURO DIGITALE?</a:t>
            </a:r>
          </a:p>
          <a:p>
            <a:r>
              <a:rPr lang="it-IT" dirty="0">
                <a:solidFill>
                  <a:prstClr val="black">
                    <a:lumMod val="65000"/>
                    <a:lumOff val="35000"/>
                  </a:prstClr>
                </a:solidFill>
              </a:rPr>
              <a:t>Quanto si sentirebbe sicuro nell’utilizzare una moneta digitale emessa dalla Banca Centrale Europea?</a:t>
            </a:r>
          </a:p>
          <a:p>
            <a:r>
              <a:rPr lang="it-IT" dirty="0">
                <a:solidFill>
                  <a:prstClr val="black">
                    <a:lumMod val="65000"/>
                    <a:lumOff val="35000"/>
                  </a:prstClr>
                </a:solidFill>
              </a:rPr>
              <a:t>Pensa che l’introduzione dell’euro digitale possa ridurre il ruolo delle banche tradizionali e dei circuiti dei pagamenti?</a:t>
            </a:r>
          </a:p>
          <a:p>
            <a:r>
              <a:rPr lang="it-IT" dirty="0">
                <a:solidFill>
                  <a:prstClr val="black">
                    <a:lumMod val="65000"/>
                    <a:lumOff val="35000"/>
                  </a:prstClr>
                </a:solidFill>
              </a:rPr>
              <a:t>L’euro digitale modificherà il suo modo di gestire i pagamenti quotidiani?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Lato Light" panose="020F0302020204030203" pitchFamily="34" charset="0"/>
              <a:ea typeface="+mn-ea"/>
              <a:cs typeface="+mn-cs"/>
            </a:endParaRPr>
          </a:p>
          <a:p>
            <a:pPr marL="0" indent="0">
              <a:buNone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 1.000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EEFB553-22EA-6371-7C92-86B280E860F2}"/>
              </a:ext>
            </a:extLst>
          </p:cNvPr>
          <p:cNvSpPr txBox="1"/>
          <p:nvPr/>
        </p:nvSpPr>
        <p:spPr>
          <a:xfrm>
            <a:off x="948245" y="1584635"/>
            <a:ext cx="42768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6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31% _</a:t>
            </a:r>
            <a:endParaRPr lang="it-IT" sz="2400" b="1" dirty="0">
              <a:solidFill>
                <a:srgbClr val="00B05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</a:rPr>
              <a:t>ritiene interessante</a:t>
            </a:r>
          </a:p>
          <a:p>
            <a:pPr algn="ctr" defTabSz="554492"/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</a:rPr>
              <a:t> </a:t>
            </a:r>
            <a:r>
              <a:rPr lang="it-IT" sz="2400" b="1" i="1" dirty="0">
                <a:solidFill>
                  <a:srgbClr val="014455"/>
                </a:solidFill>
                <a:latin typeface="Lato" panose="020F0502020204030203" pitchFamily="34" charset="0"/>
              </a:rPr>
              <a:t>l’adozione dell’Euro Digitale</a:t>
            </a:r>
            <a:endParaRPr lang="it-IT" sz="1600" b="1" u="sng" dirty="0">
              <a:solidFill>
                <a:srgbClr val="014455"/>
              </a:solidFill>
              <a:latin typeface="Lato" panose="020F0502020204030203" pitchFamily="34" charset="0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7F19F2C-D5D2-BFE6-DE49-930499E5A9DB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B6ED39F7-CE9C-58B1-351E-504B3A0F4319}"/>
              </a:ext>
            </a:extLst>
          </p:cNvPr>
          <p:cNvSpPr/>
          <p:nvPr/>
        </p:nvSpPr>
        <p:spPr>
          <a:xfrm>
            <a:off x="6677079" y="1016564"/>
            <a:ext cx="4627984" cy="5263096"/>
          </a:xfrm>
          <a:prstGeom prst="roundRect">
            <a:avLst>
              <a:gd name="adj" fmla="val 9006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0EF2352-7321-BFD6-1861-30A4A2392288}"/>
              </a:ext>
            </a:extLst>
          </p:cNvPr>
          <p:cNvSpPr txBox="1"/>
          <p:nvPr/>
        </p:nvSpPr>
        <p:spPr>
          <a:xfrm>
            <a:off x="6738388" y="1090669"/>
            <a:ext cx="4505367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Gli italiani pensano che l’introduzione dell’Euro Digitale potrebbe avere impatto su: </a:t>
            </a:r>
          </a:p>
          <a:p>
            <a:pPr algn="ctr"/>
            <a:r>
              <a:rPr lang="it-IT" sz="2400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Comportamenti di pagamento personali </a:t>
            </a:r>
          </a:p>
          <a:p>
            <a:pPr algn="ctr"/>
            <a:r>
              <a:rPr lang="it-IT" sz="6000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67%</a:t>
            </a:r>
            <a:endParaRPr lang="it-IT" dirty="0">
              <a:solidFill>
                <a:srgbClr val="730303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</a:t>
            </a:r>
          </a:p>
          <a:p>
            <a:pPr algn="ctr"/>
            <a:endParaRPr lang="it-IT" dirty="0">
              <a:solidFill>
                <a:srgbClr val="575756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it-IT" sz="2400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Riduzione del ruolo delle banche tradizionali e dei circuiti di pagamento </a:t>
            </a:r>
          </a:p>
          <a:p>
            <a:pPr algn="ctr"/>
            <a:r>
              <a:rPr lang="it-IT" sz="6000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66%</a:t>
            </a:r>
            <a:endParaRPr lang="it-IT" sz="1800" b="1" dirty="0">
              <a:solidFill>
                <a:srgbClr val="730303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22" name="Elemento grafico 21" descr="Banca con riempimento a tinta unita">
            <a:extLst>
              <a:ext uri="{FF2B5EF4-FFF2-40B4-BE49-F238E27FC236}">
                <a16:creationId xmlns:a16="http://schemas.microsoft.com/office/drawing/2014/main" id="{A9D91C30-C1E8-7811-BF2C-C006FC08C7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22960" y="5205521"/>
            <a:ext cx="720000" cy="720000"/>
          </a:xfrm>
          <a:prstGeom prst="rect">
            <a:avLst/>
          </a:prstGeom>
        </p:spPr>
      </p:pic>
      <p:pic>
        <p:nvPicPr>
          <p:cNvPr id="27" name="Elemento grafico 26" descr="Impiegato con riempimento a tinta unita">
            <a:extLst>
              <a:ext uri="{FF2B5EF4-FFF2-40B4-BE49-F238E27FC236}">
                <a16:creationId xmlns:a16="http://schemas.microsoft.com/office/drawing/2014/main" id="{FB15366A-4362-AD48-5D19-241C30FCFA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34410" y="2828707"/>
            <a:ext cx="720000" cy="720000"/>
          </a:xfrm>
          <a:prstGeom prst="rect">
            <a:avLst/>
          </a:prstGeom>
        </p:spPr>
      </p:pic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BB9A5535-1411-CC1C-7092-5D6D16F76D63}"/>
              </a:ext>
            </a:extLst>
          </p:cNvPr>
          <p:cNvSpPr txBox="1"/>
          <p:nvPr/>
        </p:nvSpPr>
        <p:spPr>
          <a:xfrm>
            <a:off x="1074094" y="3967625"/>
            <a:ext cx="416097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6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37%</a:t>
            </a:r>
            <a:endParaRPr lang="it-IT" sz="2400" b="1" dirty="0">
              <a:solidFill>
                <a:srgbClr val="00B05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600" b="1" dirty="0">
                <a:solidFill>
                  <a:srgbClr val="014455"/>
                </a:solidFill>
                <a:latin typeface="Lato" panose="020F0502020204030203" pitchFamily="34" charset="0"/>
              </a:rPr>
              <a:t>Si sentirebbe sicuro </a:t>
            </a:r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</a:rPr>
              <a:t>nell’utilizzare una moneta digitale emessa dalla BCE</a:t>
            </a:r>
            <a:endParaRPr lang="it-IT" sz="1600" b="1" u="sng" dirty="0">
              <a:solidFill>
                <a:srgbClr val="014455"/>
              </a:solidFill>
              <a:latin typeface="Lato" panose="020F0502020204030203" pitchFamily="34" charset="0"/>
            </a:endParaRPr>
          </a:p>
        </p:txBody>
      </p:sp>
      <p:pic>
        <p:nvPicPr>
          <p:cNvPr id="31" name="Elemento grafico 30" descr="Internet banking con riempimento a tinta unita">
            <a:extLst>
              <a:ext uri="{FF2B5EF4-FFF2-40B4-BE49-F238E27FC236}">
                <a16:creationId xmlns:a16="http://schemas.microsoft.com/office/drawing/2014/main" id="{0389D8D6-90F5-61FC-A037-001F1AE152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89397" y="1769480"/>
            <a:ext cx="692318" cy="69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8769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disegno, schizzo, Elementi grafici, clipart&#10;&#10;Il contenuto generato dall'IA potrebbe non essere corretto.">
            <a:extLst>
              <a:ext uri="{FF2B5EF4-FFF2-40B4-BE49-F238E27FC236}">
                <a16:creationId xmlns:a16="http://schemas.microsoft.com/office/drawing/2014/main" id="{2DD68BDC-CBD3-F35B-9FAF-4E5C050C09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0"/>
            <a:ext cx="12204000" cy="6877313"/>
          </a:xfrm>
          <a:prstGeom prst="rect">
            <a:avLst/>
          </a:prstGeom>
        </p:spPr>
      </p:pic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17F361D6-2FDE-4F8A-BC86-4F134B315CB3}"/>
              </a:ext>
            </a:extLst>
          </p:cNvPr>
          <p:cNvSpPr txBox="1"/>
          <p:nvPr/>
        </p:nvSpPr>
        <p:spPr>
          <a:xfrm>
            <a:off x="5015364" y="3093523"/>
            <a:ext cx="1766435" cy="67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defRPr/>
            </a:pPr>
            <a:r>
              <a:rPr lang="it-IT" sz="3760" dirty="0">
                <a:solidFill>
                  <a:schemeClr val="bg1"/>
                </a:solidFill>
                <a:latin typeface="Lato Light" panose="020F0302020204030203" pitchFamily="34" charset="77"/>
              </a:rPr>
              <a:t>Grazie.</a:t>
            </a:r>
          </a:p>
        </p:txBody>
      </p:sp>
      <p:pic>
        <p:nvPicPr>
          <p:cNvPr id="2" name="Immagine 1" descr="Immagine che contiene testo, schermata, Carattere, numero&#10;&#10;Il contenuto generato dall'IA potrebbe non essere corretto.">
            <a:extLst>
              <a:ext uri="{FF2B5EF4-FFF2-40B4-BE49-F238E27FC236}">
                <a16:creationId xmlns:a16="http://schemas.microsoft.com/office/drawing/2014/main" id="{A67CC73E-EEA2-94B4-FE6E-581BABF649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12" y="0"/>
            <a:ext cx="3525048" cy="24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093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CD15A21A-6AF9-6260-499F-830054C73FC7}"/>
              </a:ext>
            </a:extLst>
          </p:cNvPr>
          <p:cNvCxnSpPr>
            <a:cxnSpLocks/>
          </p:cNvCxnSpPr>
          <p:nvPr/>
        </p:nvCxnSpPr>
        <p:spPr>
          <a:xfrm>
            <a:off x="10090927" y="4413643"/>
            <a:ext cx="645491" cy="0"/>
          </a:xfrm>
          <a:prstGeom prst="line">
            <a:avLst/>
          </a:prstGeom>
          <a:ln w="28575">
            <a:solidFill>
              <a:srgbClr val="C3D6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55FB444A-A462-BFDE-E1F2-6DA6BEFDC2A6}"/>
              </a:ext>
            </a:extLst>
          </p:cNvPr>
          <p:cNvCxnSpPr>
            <a:cxnSpLocks/>
            <a:endCxn id="18" idx="3"/>
          </p:cNvCxnSpPr>
          <p:nvPr/>
        </p:nvCxnSpPr>
        <p:spPr>
          <a:xfrm flipH="1" flipV="1">
            <a:off x="8669373" y="4026751"/>
            <a:ext cx="681872" cy="401773"/>
          </a:xfrm>
          <a:prstGeom prst="line">
            <a:avLst/>
          </a:prstGeom>
          <a:ln w="57150">
            <a:solidFill>
              <a:srgbClr val="154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752A0514-FB3C-4F46-8CD5-F10AA06C65C4}"/>
              </a:ext>
            </a:extLst>
          </p:cNvPr>
          <p:cNvSpPr txBox="1"/>
          <p:nvPr/>
        </p:nvSpPr>
        <p:spPr>
          <a:xfrm>
            <a:off x="1055432" y="254804"/>
            <a:ext cx="9764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L’iniziativa personale contro le difficoltà, ma è sufficiente?</a:t>
            </a:r>
          </a:p>
        </p:txBody>
      </p:sp>
      <p:sp>
        <p:nvSpPr>
          <p:cNvPr id="82" name="CasellaDiTesto 81">
            <a:extLst>
              <a:ext uri="{FF2B5EF4-FFF2-40B4-BE49-F238E27FC236}">
                <a16:creationId xmlns:a16="http://schemas.microsoft.com/office/drawing/2014/main" id="{7940FA5A-7D60-4369-8764-BA1F86AB1A27}"/>
              </a:ext>
            </a:extLst>
          </p:cNvPr>
          <p:cNvSpPr txBox="1"/>
          <p:nvPr/>
        </p:nvSpPr>
        <p:spPr>
          <a:xfrm>
            <a:off x="-120165" y="3106970"/>
            <a:ext cx="3212864" cy="540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Trend Sentiment </a:t>
            </a:r>
          </a:p>
          <a:p>
            <a:pPr algn="ctr" defTabSz="554492"/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(Punteggio 1-100)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C0293FA-86ED-8000-D8FF-C8C9B8E5ACCC}"/>
              </a:ext>
            </a:extLst>
          </p:cNvPr>
          <p:cNvSpPr txBox="1"/>
          <p:nvPr/>
        </p:nvSpPr>
        <p:spPr>
          <a:xfrm>
            <a:off x="6263737" y="986660"/>
            <a:ext cx="306991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6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18%</a:t>
            </a:r>
            <a:r>
              <a:rPr lang="it-IT" sz="5336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sz="2000" b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(-2%)</a:t>
            </a:r>
          </a:p>
          <a:p>
            <a:pPr algn="ctr" defTabSz="554492"/>
            <a:r>
              <a:rPr lang="it-IT" b="1" dirty="0">
                <a:solidFill>
                  <a:srgbClr val="014455"/>
                </a:solidFill>
                <a:latin typeface="Lato" panose="020F0502020204030203" pitchFamily="34" charset="0"/>
              </a:rPr>
              <a:t>Pronti</a:t>
            </a:r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ad affrontare questa situazione, bisogna reagire in questi momenti</a:t>
            </a: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412B5F99-1E34-CC81-31BC-394D868633CF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70C5D709-B26B-B22C-DE4E-88E23A49689F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FC0EB4E7-7082-FAED-6C38-205059EF0459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1DA837CD-A027-E47D-782A-87F136AFDB8A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59B9459-A7BE-1AB4-08A4-699A76D7EB4B}"/>
              </a:ext>
            </a:extLst>
          </p:cNvPr>
          <p:cNvSpPr txBox="1"/>
          <p:nvPr/>
        </p:nvSpPr>
        <p:spPr>
          <a:xfrm>
            <a:off x="2880958" y="1000954"/>
            <a:ext cx="3069916" cy="1561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6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33%</a:t>
            </a:r>
            <a:r>
              <a:rPr lang="it-IT" sz="5336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sz="20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(=) </a:t>
            </a:r>
          </a:p>
          <a:p>
            <a:pPr algn="ctr" defTabSz="554492"/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Necessità di essere </a:t>
            </a:r>
            <a:r>
              <a:rPr lang="it-IT" b="1" dirty="0">
                <a:solidFill>
                  <a:srgbClr val="014455"/>
                </a:solidFill>
                <a:latin typeface="Lato" panose="020F0502020204030203" pitchFamily="34" charset="0"/>
              </a:rPr>
              <a:t>preparati e informati</a:t>
            </a:r>
            <a:endParaRPr lang="it-IT" sz="1600" dirty="0">
              <a:solidFill>
                <a:srgbClr val="575756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object 51">
            <a:extLst>
              <a:ext uri="{FF2B5EF4-FFF2-40B4-BE49-F238E27FC236}">
                <a16:creationId xmlns:a16="http://schemas.microsoft.com/office/drawing/2014/main" id="{CCDB0C75-E219-34D4-884F-5EA310FC3C9D}"/>
              </a:ext>
            </a:extLst>
          </p:cNvPr>
          <p:cNvSpPr txBox="1"/>
          <p:nvPr/>
        </p:nvSpPr>
        <p:spPr>
          <a:xfrm>
            <a:off x="0" y="6320628"/>
            <a:ext cx="12192000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Pensi al momento sociale ed economico di oggi. Se dovesse dare un giudizio su come vanno le cose per Lei e la sua famiglia con un voto da 1 a 100, dove 100 significa che va molto bene ed 1 che va molto male, quale voto darebbe? </a:t>
            </a:r>
            <a:endParaRPr lang="it-IT" sz="900" dirty="0">
              <a:solidFill>
                <a:srgbClr val="575756"/>
              </a:solidFill>
              <a:latin typeface="Lato Light" panose="020F030202020403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Qual è l’affermazione con cui si sente più in sintonia in questo momento?</a:t>
            </a:r>
          </a:p>
          <a:p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Base: totale campione b 1.000</a:t>
            </a:r>
          </a:p>
        </p:txBody>
      </p:sp>
      <p:grpSp>
        <p:nvGrpSpPr>
          <p:cNvPr id="54" name="Gruppo 53">
            <a:extLst>
              <a:ext uri="{FF2B5EF4-FFF2-40B4-BE49-F238E27FC236}">
                <a16:creationId xmlns:a16="http://schemas.microsoft.com/office/drawing/2014/main" id="{B29B8E67-B91A-73B9-C1A0-EFBEC5A486B1}"/>
              </a:ext>
            </a:extLst>
          </p:cNvPr>
          <p:cNvGrpSpPr/>
          <p:nvPr/>
        </p:nvGrpSpPr>
        <p:grpSpPr>
          <a:xfrm>
            <a:off x="575216" y="3133595"/>
            <a:ext cx="11271209" cy="2866852"/>
            <a:chOff x="1342784" y="3402540"/>
            <a:chExt cx="11271209" cy="2866852"/>
          </a:xfrm>
        </p:grpSpPr>
        <p:cxnSp>
          <p:nvCxnSpPr>
            <p:cNvPr id="101" name="Connettore diritto 100">
              <a:extLst>
                <a:ext uri="{FF2B5EF4-FFF2-40B4-BE49-F238E27FC236}">
                  <a16:creationId xmlns:a16="http://schemas.microsoft.com/office/drawing/2014/main" id="{912EEB9C-E3C9-2A02-8F3B-6340FD7AAD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15450" y="4295696"/>
              <a:ext cx="794468" cy="523374"/>
            </a:xfrm>
            <a:prstGeom prst="line">
              <a:avLst/>
            </a:prstGeom>
            <a:ln w="57150">
              <a:solidFill>
                <a:srgbClr val="15434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ttore diritto 98">
              <a:extLst>
                <a:ext uri="{FF2B5EF4-FFF2-40B4-BE49-F238E27FC236}">
                  <a16:creationId xmlns:a16="http://schemas.microsoft.com/office/drawing/2014/main" id="{DA6D27B7-A20F-5DD2-3E64-2CFEA28A705D}"/>
                </a:ext>
              </a:extLst>
            </p:cNvPr>
            <p:cNvCxnSpPr>
              <a:cxnSpLocks/>
              <a:endCxn id="79" idx="1"/>
            </p:cNvCxnSpPr>
            <p:nvPr/>
          </p:nvCxnSpPr>
          <p:spPr>
            <a:xfrm>
              <a:off x="6093276" y="3926486"/>
              <a:ext cx="1209363" cy="882044"/>
            </a:xfrm>
            <a:prstGeom prst="line">
              <a:avLst/>
            </a:prstGeom>
            <a:ln w="57150">
              <a:solidFill>
                <a:srgbClr val="15434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nettore diritto 96">
              <a:extLst>
                <a:ext uri="{FF2B5EF4-FFF2-40B4-BE49-F238E27FC236}">
                  <a16:creationId xmlns:a16="http://schemas.microsoft.com/office/drawing/2014/main" id="{2574B7D9-4043-6ED3-E1C7-C3DE951D9DB8}"/>
                </a:ext>
              </a:extLst>
            </p:cNvPr>
            <p:cNvCxnSpPr>
              <a:cxnSpLocks/>
              <a:stCxn id="69" idx="3"/>
            </p:cNvCxnSpPr>
            <p:nvPr/>
          </p:nvCxnSpPr>
          <p:spPr>
            <a:xfrm flipV="1">
              <a:off x="5038071" y="4041692"/>
              <a:ext cx="1198771" cy="15366"/>
            </a:xfrm>
            <a:prstGeom prst="line">
              <a:avLst/>
            </a:prstGeom>
            <a:ln w="57150">
              <a:solidFill>
                <a:srgbClr val="15434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AutoShape 17">
              <a:extLst>
                <a:ext uri="{FF2B5EF4-FFF2-40B4-BE49-F238E27FC236}">
                  <a16:creationId xmlns:a16="http://schemas.microsoft.com/office/drawing/2014/main" id="{4A48DE04-4CC5-89FB-473F-6BB983B9F0EC}"/>
                </a:ext>
              </a:extLst>
            </p:cNvPr>
            <p:cNvSpPr/>
            <p:nvPr/>
          </p:nvSpPr>
          <p:spPr>
            <a:xfrm rot="19876299">
              <a:off x="3542214" y="4388371"/>
              <a:ext cx="1154113" cy="17970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" name="object 51">
              <a:extLst>
                <a:ext uri="{FF2B5EF4-FFF2-40B4-BE49-F238E27FC236}">
                  <a16:creationId xmlns:a16="http://schemas.microsoft.com/office/drawing/2014/main" id="{74F7C211-6E44-ECE8-B85D-D3DB912CAE32}"/>
                </a:ext>
              </a:extLst>
            </p:cNvPr>
            <p:cNvSpPr txBox="1"/>
            <p:nvPr/>
          </p:nvSpPr>
          <p:spPr>
            <a:xfrm>
              <a:off x="9436941" y="3402540"/>
              <a:ext cx="1995471" cy="333927"/>
            </a:xfrm>
            <a:prstGeom prst="rect">
              <a:avLst/>
            </a:prstGeom>
          </p:spPr>
          <p:txBody>
            <a:bodyPr vert="horz" wrap="square" lIns="0" tIns="3851" rIns="0" bIns="0" rtlCol="0">
              <a:spAutoFit/>
            </a:bodyPr>
            <a:lstStyle/>
            <a:p>
              <a:pPr marL="137083" marR="3081" indent="-129767" algn="ctr" defTabSz="554492">
                <a:lnSpc>
                  <a:spcPct val="104200"/>
                </a:lnSpc>
                <a:spcBef>
                  <a:spcPts val="30"/>
                </a:spcBef>
              </a:pPr>
              <a:r>
                <a:rPr lang="it-IT" sz="9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Aspettativa dichiarata</a:t>
              </a:r>
              <a:r>
                <a:rPr sz="9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  </a:t>
              </a:r>
              <a:endParaRPr lang="it-IT" sz="9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  <a:p>
              <a:pPr marL="137083" marR="3081" indent="-129767" algn="ctr" defTabSz="554492">
                <a:lnSpc>
                  <a:spcPct val="104200"/>
                </a:lnSpc>
                <a:spcBef>
                  <a:spcPts val="30"/>
                </a:spcBef>
              </a:pPr>
              <a:r>
                <a:rPr sz="9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anno </a:t>
              </a:r>
              <a:r>
                <a:rPr lang="it-IT" sz="9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precedente</a:t>
              </a:r>
            </a:p>
          </p:txBody>
        </p:sp>
        <p:sp>
          <p:nvSpPr>
            <p:cNvPr id="13" name="TextBox 3">
              <a:extLst>
                <a:ext uri="{FF2B5EF4-FFF2-40B4-BE49-F238E27FC236}">
                  <a16:creationId xmlns:a16="http://schemas.microsoft.com/office/drawing/2014/main" id="{94B2BC44-E6C0-0407-4956-533A6B19A0DD}"/>
                </a:ext>
              </a:extLst>
            </p:cNvPr>
            <p:cNvSpPr txBox="1"/>
            <p:nvPr/>
          </p:nvSpPr>
          <p:spPr>
            <a:xfrm>
              <a:off x="1342784" y="5903880"/>
              <a:ext cx="1440000" cy="2648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Pre</a:t>
              </a:r>
              <a:r>
                <a:rPr lang="en-US" sz="1455" dirty="0">
                  <a:solidFill>
                    <a:srgbClr val="191919"/>
                  </a:solidFill>
                  <a:latin typeface="Lato Bold"/>
                </a:rPr>
                <a:t> </a:t>
              </a: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Covid</a:t>
              </a:r>
            </a:p>
          </p:txBody>
        </p:sp>
        <p:sp>
          <p:nvSpPr>
            <p:cNvPr id="14" name="TextBox 5">
              <a:extLst>
                <a:ext uri="{FF2B5EF4-FFF2-40B4-BE49-F238E27FC236}">
                  <a16:creationId xmlns:a16="http://schemas.microsoft.com/office/drawing/2014/main" id="{413409FB-618A-A31E-F34A-90A7513656D5}"/>
                </a:ext>
              </a:extLst>
            </p:cNvPr>
            <p:cNvSpPr txBox="1"/>
            <p:nvPr/>
          </p:nvSpPr>
          <p:spPr>
            <a:xfrm>
              <a:off x="4002777" y="5878151"/>
              <a:ext cx="1440000" cy="2648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2021</a:t>
              </a:r>
            </a:p>
          </p:txBody>
        </p:sp>
        <p:sp>
          <p:nvSpPr>
            <p:cNvPr id="15" name="TextBox 6">
              <a:extLst>
                <a:ext uri="{FF2B5EF4-FFF2-40B4-BE49-F238E27FC236}">
                  <a16:creationId xmlns:a16="http://schemas.microsoft.com/office/drawing/2014/main" id="{7F4ABDBA-11A1-3275-381A-98277183F2E2}"/>
                </a:ext>
              </a:extLst>
            </p:cNvPr>
            <p:cNvSpPr txBox="1"/>
            <p:nvPr/>
          </p:nvSpPr>
          <p:spPr>
            <a:xfrm>
              <a:off x="5501143" y="5878151"/>
              <a:ext cx="1440000" cy="2648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2022</a:t>
              </a:r>
            </a:p>
          </p:txBody>
        </p:sp>
        <p:sp>
          <p:nvSpPr>
            <p:cNvPr id="16" name="TextBox 7">
              <a:extLst>
                <a:ext uri="{FF2B5EF4-FFF2-40B4-BE49-F238E27FC236}">
                  <a16:creationId xmlns:a16="http://schemas.microsoft.com/office/drawing/2014/main" id="{BDA4231E-B8E5-2195-6BF6-C70E3DE2E86C}"/>
                </a:ext>
              </a:extLst>
            </p:cNvPr>
            <p:cNvSpPr txBox="1"/>
            <p:nvPr/>
          </p:nvSpPr>
          <p:spPr>
            <a:xfrm>
              <a:off x="11173993" y="5803239"/>
              <a:ext cx="1440000" cy="4661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 err="1">
                  <a:solidFill>
                    <a:srgbClr val="575756"/>
                  </a:solidFill>
                  <a:latin typeface="Lato Bold"/>
                </a:rPr>
                <a:t>Previsione</a:t>
              </a: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 </a:t>
              </a:r>
            </a:p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2026</a:t>
              </a:r>
            </a:p>
          </p:txBody>
        </p:sp>
        <p:sp>
          <p:nvSpPr>
            <p:cNvPr id="24" name="AutoShape 17">
              <a:extLst>
                <a:ext uri="{FF2B5EF4-FFF2-40B4-BE49-F238E27FC236}">
                  <a16:creationId xmlns:a16="http://schemas.microsoft.com/office/drawing/2014/main" id="{A644B7AD-21C8-CC6E-D1A3-F7DEF21CFE7C}"/>
                </a:ext>
              </a:extLst>
            </p:cNvPr>
            <p:cNvSpPr/>
            <p:nvPr/>
          </p:nvSpPr>
          <p:spPr>
            <a:xfrm rot="19876299" flipV="1">
              <a:off x="2381439" y="4909714"/>
              <a:ext cx="777871" cy="18014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61" name="Gruppo 60">
              <a:extLst>
                <a:ext uri="{FF2B5EF4-FFF2-40B4-BE49-F238E27FC236}">
                  <a16:creationId xmlns:a16="http://schemas.microsoft.com/office/drawing/2014/main" id="{EDAF1BDD-5921-E699-A479-4A28DCC23931}"/>
                </a:ext>
              </a:extLst>
            </p:cNvPr>
            <p:cNvGrpSpPr/>
            <p:nvPr/>
          </p:nvGrpSpPr>
          <p:grpSpPr>
            <a:xfrm>
              <a:off x="1572398" y="4761760"/>
              <a:ext cx="948216" cy="997739"/>
              <a:chOff x="3685737" y="4776590"/>
              <a:chExt cx="834373" cy="838113"/>
            </a:xfrm>
          </p:grpSpPr>
          <p:grpSp>
            <p:nvGrpSpPr>
              <p:cNvPr id="19" name="Group 12">
                <a:extLst>
                  <a:ext uri="{FF2B5EF4-FFF2-40B4-BE49-F238E27FC236}">
                    <a16:creationId xmlns:a16="http://schemas.microsoft.com/office/drawing/2014/main" id="{C9BCED2B-6D61-CC02-4B56-DB50565EFFEA}"/>
                  </a:ext>
                </a:extLst>
              </p:cNvPr>
              <p:cNvGrpSpPr/>
              <p:nvPr/>
            </p:nvGrpSpPr>
            <p:grpSpPr>
              <a:xfrm>
                <a:off x="3685737" y="4776590"/>
                <a:ext cx="834373" cy="838113"/>
                <a:chOff x="1813" y="0"/>
                <a:chExt cx="809173" cy="812800"/>
              </a:xfrm>
            </p:grpSpPr>
            <p:sp>
              <p:nvSpPr>
                <p:cNvPr id="22" name="Freeform 13">
                  <a:extLst>
                    <a:ext uri="{FF2B5EF4-FFF2-40B4-BE49-F238E27FC236}">
                      <a16:creationId xmlns:a16="http://schemas.microsoft.com/office/drawing/2014/main" id="{A43A61BA-63A2-C7BF-4467-289BA46E4DF2}"/>
                    </a:ext>
                  </a:extLst>
                </p:cNvPr>
                <p:cNvSpPr/>
                <p:nvPr/>
              </p:nvSpPr>
              <p:spPr>
                <a:xfrm>
                  <a:off x="1813" y="0"/>
                  <a:ext cx="809173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2C5BA"/>
                </a:solidFill>
              </p:spPr>
              <p:txBody>
                <a:bodyPr anchor="ctr"/>
                <a:lstStyle/>
                <a:p>
                  <a:endParaRPr lang="it-IT"/>
                </a:p>
              </p:txBody>
            </p:sp>
            <p:sp>
              <p:nvSpPr>
                <p:cNvPr id="23" name="TextBox 14">
                  <a:extLst>
                    <a:ext uri="{FF2B5EF4-FFF2-40B4-BE49-F238E27FC236}">
                      <a16:creationId xmlns:a16="http://schemas.microsoft.com/office/drawing/2014/main" id="{4287DCFD-3DB0-6D40-6F38-1FBBDED95975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60" name="CasellaDiTesto 59">
                <a:extLst>
                  <a:ext uri="{FF2B5EF4-FFF2-40B4-BE49-F238E27FC236}">
                    <a16:creationId xmlns:a16="http://schemas.microsoft.com/office/drawing/2014/main" id="{277CA289-0513-AFC9-4C9C-DED91C6DD80C}"/>
                  </a:ext>
                </a:extLst>
              </p:cNvPr>
              <p:cNvSpPr txBox="1"/>
              <p:nvPr/>
            </p:nvSpPr>
            <p:spPr>
              <a:xfrm>
                <a:off x="3780954" y="4943321"/>
                <a:ext cx="643938" cy="46536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 defTabSz="554492"/>
                <a:r>
                  <a:rPr lang="it-IT" sz="3000" dirty="0">
                    <a:solidFill>
                      <a:schemeClr val="bg1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50</a:t>
                </a:r>
              </a:p>
            </p:txBody>
          </p:sp>
        </p:grpSp>
        <p:grpSp>
          <p:nvGrpSpPr>
            <p:cNvPr id="62" name="Gruppo 61">
              <a:extLst>
                <a:ext uri="{FF2B5EF4-FFF2-40B4-BE49-F238E27FC236}">
                  <a16:creationId xmlns:a16="http://schemas.microsoft.com/office/drawing/2014/main" id="{F349216F-8445-6B11-795B-29BD66051674}"/>
                </a:ext>
              </a:extLst>
            </p:cNvPr>
            <p:cNvGrpSpPr/>
            <p:nvPr/>
          </p:nvGrpSpPr>
          <p:grpSpPr>
            <a:xfrm>
              <a:off x="2903988" y="4176839"/>
              <a:ext cx="1032501" cy="997739"/>
              <a:chOff x="3534870" y="4776590"/>
              <a:chExt cx="908539" cy="838113"/>
            </a:xfrm>
          </p:grpSpPr>
          <p:grpSp>
            <p:nvGrpSpPr>
              <p:cNvPr id="63" name="Group 12">
                <a:extLst>
                  <a:ext uri="{FF2B5EF4-FFF2-40B4-BE49-F238E27FC236}">
                    <a16:creationId xmlns:a16="http://schemas.microsoft.com/office/drawing/2014/main" id="{B3ED827E-996E-1333-9877-2BE325EDC922}"/>
                  </a:ext>
                </a:extLst>
              </p:cNvPr>
              <p:cNvGrpSpPr/>
              <p:nvPr/>
            </p:nvGrpSpPr>
            <p:grpSpPr>
              <a:xfrm>
                <a:off x="3534870" y="4776590"/>
                <a:ext cx="908539" cy="838113"/>
                <a:chOff x="-144500" y="0"/>
                <a:chExt cx="881100" cy="812800"/>
              </a:xfrm>
            </p:grpSpPr>
            <p:sp>
              <p:nvSpPr>
                <p:cNvPr id="65" name="Freeform 13">
                  <a:extLst>
                    <a:ext uri="{FF2B5EF4-FFF2-40B4-BE49-F238E27FC236}">
                      <a16:creationId xmlns:a16="http://schemas.microsoft.com/office/drawing/2014/main" id="{782A34E5-C4CD-50CD-37C7-68AE7088C615}"/>
                    </a:ext>
                  </a:extLst>
                </p:cNvPr>
                <p:cNvSpPr/>
                <p:nvPr/>
              </p:nvSpPr>
              <p:spPr>
                <a:xfrm>
                  <a:off x="-144500" y="0"/>
                  <a:ext cx="809173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2A2CA"/>
                </a:solidFill>
              </p:spPr>
              <p:txBody>
                <a:bodyPr anchor="ctr"/>
                <a:lstStyle/>
                <a:p>
                  <a:endParaRPr lang="it-IT"/>
                </a:p>
              </p:txBody>
            </p:sp>
            <p:sp>
              <p:nvSpPr>
                <p:cNvPr id="66" name="TextBox 14">
                  <a:extLst>
                    <a:ext uri="{FF2B5EF4-FFF2-40B4-BE49-F238E27FC236}">
                      <a16:creationId xmlns:a16="http://schemas.microsoft.com/office/drawing/2014/main" id="{ED8B34B6-DFD0-B4FB-2872-32A5D6DB380D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64" name="CasellaDiTesto 63">
                <a:extLst>
                  <a:ext uri="{FF2B5EF4-FFF2-40B4-BE49-F238E27FC236}">
                    <a16:creationId xmlns:a16="http://schemas.microsoft.com/office/drawing/2014/main" id="{2F67D0AA-A452-AF72-038E-A96B047CEB9E}"/>
                  </a:ext>
                </a:extLst>
              </p:cNvPr>
              <p:cNvSpPr txBox="1"/>
              <p:nvPr/>
            </p:nvSpPr>
            <p:spPr>
              <a:xfrm>
                <a:off x="3613326" y="4981303"/>
                <a:ext cx="643938" cy="46536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 defTabSz="554492"/>
                <a:r>
                  <a:rPr lang="it-IT" sz="3000" dirty="0">
                    <a:solidFill>
                      <a:schemeClr val="bg1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54</a:t>
                </a:r>
              </a:p>
            </p:txBody>
          </p:sp>
        </p:grp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C5C0FFB7-0D0C-0A24-C83A-DA2BD08D4CB3}"/>
                </a:ext>
              </a:extLst>
            </p:cNvPr>
            <p:cNvGrpSpPr/>
            <p:nvPr/>
          </p:nvGrpSpPr>
          <p:grpSpPr>
            <a:xfrm>
              <a:off x="4198056" y="3536357"/>
              <a:ext cx="1213475" cy="997739"/>
              <a:chOff x="3375622" y="4776590"/>
              <a:chExt cx="1067787" cy="838113"/>
            </a:xfrm>
          </p:grpSpPr>
          <p:grpSp>
            <p:nvGrpSpPr>
              <p:cNvPr id="68" name="Group 12">
                <a:extLst>
                  <a:ext uri="{FF2B5EF4-FFF2-40B4-BE49-F238E27FC236}">
                    <a16:creationId xmlns:a16="http://schemas.microsoft.com/office/drawing/2014/main" id="{1D982032-6D6E-E16E-D130-0E58EB7F7229}"/>
                  </a:ext>
                </a:extLst>
              </p:cNvPr>
              <p:cNvGrpSpPr/>
              <p:nvPr/>
            </p:nvGrpSpPr>
            <p:grpSpPr>
              <a:xfrm>
                <a:off x="3375622" y="4776590"/>
                <a:ext cx="1067787" cy="838113"/>
                <a:chOff x="-298935" y="0"/>
                <a:chExt cx="1035535" cy="812800"/>
              </a:xfrm>
            </p:grpSpPr>
            <p:sp>
              <p:nvSpPr>
                <p:cNvPr id="70" name="Freeform 13">
                  <a:extLst>
                    <a:ext uri="{FF2B5EF4-FFF2-40B4-BE49-F238E27FC236}">
                      <a16:creationId xmlns:a16="http://schemas.microsoft.com/office/drawing/2014/main" id="{4CA40B11-9EE9-1867-427F-B3B563D794E8}"/>
                    </a:ext>
                  </a:extLst>
                </p:cNvPr>
                <p:cNvSpPr/>
                <p:nvPr/>
              </p:nvSpPr>
              <p:spPr>
                <a:xfrm>
                  <a:off x="-298935" y="0"/>
                  <a:ext cx="809173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282A2"/>
                </a:solidFill>
              </p:spPr>
              <p:txBody>
                <a:bodyPr anchor="ctr"/>
                <a:lstStyle/>
                <a:p>
                  <a:endParaRPr lang="it-IT"/>
                </a:p>
              </p:txBody>
            </p:sp>
            <p:sp>
              <p:nvSpPr>
                <p:cNvPr id="71" name="TextBox 14">
                  <a:extLst>
                    <a:ext uri="{FF2B5EF4-FFF2-40B4-BE49-F238E27FC236}">
                      <a16:creationId xmlns:a16="http://schemas.microsoft.com/office/drawing/2014/main" id="{A8CAADF4-7512-12D3-E902-912EE80AD517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69" name="CasellaDiTesto 68">
                <a:extLst>
                  <a:ext uri="{FF2B5EF4-FFF2-40B4-BE49-F238E27FC236}">
                    <a16:creationId xmlns:a16="http://schemas.microsoft.com/office/drawing/2014/main" id="{E04085A1-CAD1-ED9E-00CD-E065B748A5E7}"/>
                  </a:ext>
                </a:extLst>
              </p:cNvPr>
              <p:cNvSpPr txBox="1"/>
              <p:nvPr/>
            </p:nvSpPr>
            <p:spPr>
              <a:xfrm>
                <a:off x="3470848" y="4981303"/>
                <a:ext cx="643938" cy="46536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 defTabSz="554492"/>
                <a:r>
                  <a:rPr lang="it-IT" sz="3000" dirty="0">
                    <a:solidFill>
                      <a:schemeClr val="bg1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56</a:t>
                </a:r>
              </a:p>
            </p:txBody>
          </p:sp>
        </p:grpSp>
        <p:grpSp>
          <p:nvGrpSpPr>
            <p:cNvPr id="72" name="Gruppo 71">
              <a:extLst>
                <a:ext uri="{FF2B5EF4-FFF2-40B4-BE49-F238E27FC236}">
                  <a16:creationId xmlns:a16="http://schemas.microsoft.com/office/drawing/2014/main" id="{45ABA916-52EA-98D5-227B-51807C0D1A2B}"/>
                </a:ext>
              </a:extLst>
            </p:cNvPr>
            <p:cNvGrpSpPr/>
            <p:nvPr/>
          </p:nvGrpSpPr>
          <p:grpSpPr>
            <a:xfrm>
              <a:off x="5767801" y="3500918"/>
              <a:ext cx="1146798" cy="997739"/>
              <a:chOff x="3434299" y="4776590"/>
              <a:chExt cx="1009110" cy="838113"/>
            </a:xfrm>
          </p:grpSpPr>
          <p:grpSp>
            <p:nvGrpSpPr>
              <p:cNvPr id="73" name="Group 12">
                <a:extLst>
                  <a:ext uri="{FF2B5EF4-FFF2-40B4-BE49-F238E27FC236}">
                    <a16:creationId xmlns:a16="http://schemas.microsoft.com/office/drawing/2014/main" id="{FB230CD7-0DCD-0238-9C05-A09156843341}"/>
                  </a:ext>
                </a:extLst>
              </p:cNvPr>
              <p:cNvGrpSpPr/>
              <p:nvPr/>
            </p:nvGrpSpPr>
            <p:grpSpPr>
              <a:xfrm>
                <a:off x="3434299" y="4776590"/>
                <a:ext cx="1009110" cy="838113"/>
                <a:chOff x="-242034" y="0"/>
                <a:chExt cx="978634" cy="812800"/>
              </a:xfrm>
            </p:grpSpPr>
            <p:sp>
              <p:nvSpPr>
                <p:cNvPr id="75" name="Freeform 13">
                  <a:extLst>
                    <a:ext uri="{FF2B5EF4-FFF2-40B4-BE49-F238E27FC236}">
                      <a16:creationId xmlns:a16="http://schemas.microsoft.com/office/drawing/2014/main" id="{69164212-71CC-2AB1-10D1-EB6FAF3BCD3A}"/>
                    </a:ext>
                  </a:extLst>
                </p:cNvPr>
                <p:cNvSpPr/>
                <p:nvPr/>
              </p:nvSpPr>
              <p:spPr>
                <a:xfrm>
                  <a:off x="-242034" y="0"/>
                  <a:ext cx="809173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15434E"/>
                </a:solidFill>
              </p:spPr>
              <p:txBody>
                <a:bodyPr anchor="ctr"/>
                <a:lstStyle/>
                <a:p>
                  <a:endParaRPr lang="it-IT"/>
                </a:p>
              </p:txBody>
            </p:sp>
            <p:sp>
              <p:nvSpPr>
                <p:cNvPr id="76" name="TextBox 14">
                  <a:extLst>
                    <a:ext uri="{FF2B5EF4-FFF2-40B4-BE49-F238E27FC236}">
                      <a16:creationId xmlns:a16="http://schemas.microsoft.com/office/drawing/2014/main" id="{6C962FDB-83EA-F553-56BA-98A39888A379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74" name="CasellaDiTesto 73">
                <a:extLst>
                  <a:ext uri="{FF2B5EF4-FFF2-40B4-BE49-F238E27FC236}">
                    <a16:creationId xmlns:a16="http://schemas.microsoft.com/office/drawing/2014/main" id="{BAEE8576-A65D-02EE-A8FF-B2E175C9F398}"/>
                  </a:ext>
                </a:extLst>
              </p:cNvPr>
              <p:cNvSpPr txBox="1"/>
              <p:nvPr/>
            </p:nvSpPr>
            <p:spPr>
              <a:xfrm>
                <a:off x="3512750" y="4981303"/>
                <a:ext cx="643938" cy="46536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 defTabSz="554492"/>
                <a:r>
                  <a:rPr lang="it-IT" sz="3000" dirty="0">
                    <a:solidFill>
                      <a:schemeClr val="bg1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56</a:t>
                </a:r>
              </a:p>
            </p:txBody>
          </p:sp>
        </p:grpSp>
        <p:grpSp>
          <p:nvGrpSpPr>
            <p:cNvPr id="77" name="Gruppo 76">
              <a:extLst>
                <a:ext uri="{FF2B5EF4-FFF2-40B4-BE49-F238E27FC236}">
                  <a16:creationId xmlns:a16="http://schemas.microsoft.com/office/drawing/2014/main" id="{C3BC4CA5-E147-70DE-2C07-8A91AC12DEDD}"/>
                </a:ext>
              </a:extLst>
            </p:cNvPr>
            <p:cNvGrpSpPr/>
            <p:nvPr/>
          </p:nvGrpSpPr>
          <p:grpSpPr>
            <a:xfrm>
              <a:off x="7175381" y="4309660"/>
              <a:ext cx="1251573" cy="997739"/>
              <a:chOff x="3342100" y="4776590"/>
              <a:chExt cx="1101309" cy="838113"/>
            </a:xfrm>
          </p:grpSpPr>
          <p:grpSp>
            <p:nvGrpSpPr>
              <p:cNvPr id="78" name="Group 12">
                <a:extLst>
                  <a:ext uri="{FF2B5EF4-FFF2-40B4-BE49-F238E27FC236}">
                    <a16:creationId xmlns:a16="http://schemas.microsoft.com/office/drawing/2014/main" id="{27FC3B18-53CA-5758-4F2C-277896EE6F38}"/>
                  </a:ext>
                </a:extLst>
              </p:cNvPr>
              <p:cNvGrpSpPr/>
              <p:nvPr/>
            </p:nvGrpSpPr>
            <p:grpSpPr>
              <a:xfrm>
                <a:off x="3342100" y="4776590"/>
                <a:ext cx="1101309" cy="838113"/>
                <a:chOff x="-331446" y="0"/>
                <a:chExt cx="1068046" cy="812800"/>
              </a:xfrm>
            </p:grpSpPr>
            <p:sp>
              <p:nvSpPr>
                <p:cNvPr id="80" name="Freeform 13">
                  <a:extLst>
                    <a:ext uri="{FF2B5EF4-FFF2-40B4-BE49-F238E27FC236}">
                      <a16:creationId xmlns:a16="http://schemas.microsoft.com/office/drawing/2014/main" id="{CDE6EC3A-B3C4-FB1C-2AC6-B52FBBF4107E}"/>
                    </a:ext>
                  </a:extLst>
                </p:cNvPr>
                <p:cNvSpPr/>
                <p:nvPr/>
              </p:nvSpPr>
              <p:spPr>
                <a:xfrm>
                  <a:off x="-331446" y="0"/>
                  <a:ext cx="809173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txBody>
                <a:bodyPr anchor="ctr"/>
                <a:lstStyle/>
                <a:p>
                  <a:endParaRPr lang="it-IT"/>
                </a:p>
              </p:txBody>
            </p:sp>
            <p:sp>
              <p:nvSpPr>
                <p:cNvPr id="81" name="TextBox 14">
                  <a:extLst>
                    <a:ext uri="{FF2B5EF4-FFF2-40B4-BE49-F238E27FC236}">
                      <a16:creationId xmlns:a16="http://schemas.microsoft.com/office/drawing/2014/main" id="{A6F34142-6DA3-98D1-6335-FD710550211D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79" name="CasellaDiTesto 78">
                <a:extLst>
                  <a:ext uri="{FF2B5EF4-FFF2-40B4-BE49-F238E27FC236}">
                    <a16:creationId xmlns:a16="http://schemas.microsoft.com/office/drawing/2014/main" id="{A2E3BA81-2556-C438-5F02-FD63E0792687}"/>
                  </a:ext>
                </a:extLst>
              </p:cNvPr>
              <p:cNvSpPr txBox="1"/>
              <p:nvPr/>
            </p:nvSpPr>
            <p:spPr>
              <a:xfrm>
                <a:off x="3454075" y="4962964"/>
                <a:ext cx="643938" cy="46536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 defTabSz="554492"/>
                <a:r>
                  <a:rPr lang="it-IT" sz="3000" dirty="0">
                    <a:solidFill>
                      <a:schemeClr val="bg1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53</a:t>
                </a:r>
              </a:p>
            </p:txBody>
          </p:sp>
        </p:grpSp>
        <p:sp>
          <p:nvSpPr>
            <p:cNvPr id="85" name="CasellaDiTesto 84">
              <a:extLst>
                <a:ext uri="{FF2B5EF4-FFF2-40B4-BE49-F238E27FC236}">
                  <a16:creationId xmlns:a16="http://schemas.microsoft.com/office/drawing/2014/main" id="{D3FDBC1C-584D-A1E4-D105-FFDC79DBD226}"/>
                </a:ext>
              </a:extLst>
            </p:cNvPr>
            <p:cNvSpPr txBox="1"/>
            <p:nvPr/>
          </p:nvSpPr>
          <p:spPr>
            <a:xfrm>
              <a:off x="10104828" y="3813888"/>
              <a:ext cx="731798" cy="477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defTabSz="554492"/>
              <a:r>
                <a:rPr lang="it-IT" sz="2500" dirty="0">
                  <a:solidFill>
                    <a:srgbClr val="15434E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55</a:t>
              </a:r>
            </a:p>
          </p:txBody>
        </p:sp>
        <p:sp>
          <p:nvSpPr>
            <p:cNvPr id="88" name="TextBox 5">
              <a:extLst>
                <a:ext uri="{FF2B5EF4-FFF2-40B4-BE49-F238E27FC236}">
                  <a16:creationId xmlns:a16="http://schemas.microsoft.com/office/drawing/2014/main" id="{30944BB8-C691-9DEA-073E-6AA2BA225030}"/>
                </a:ext>
              </a:extLst>
            </p:cNvPr>
            <p:cNvSpPr txBox="1"/>
            <p:nvPr/>
          </p:nvSpPr>
          <p:spPr>
            <a:xfrm>
              <a:off x="2724523" y="5878151"/>
              <a:ext cx="1440000" cy="2648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2020</a:t>
              </a:r>
            </a:p>
          </p:txBody>
        </p:sp>
        <p:sp>
          <p:nvSpPr>
            <p:cNvPr id="89" name="TextBox 6">
              <a:extLst>
                <a:ext uri="{FF2B5EF4-FFF2-40B4-BE49-F238E27FC236}">
                  <a16:creationId xmlns:a16="http://schemas.microsoft.com/office/drawing/2014/main" id="{031E786A-CF1E-52E3-ADDF-F08817AA2F07}"/>
                </a:ext>
              </a:extLst>
            </p:cNvPr>
            <p:cNvSpPr txBox="1"/>
            <p:nvPr/>
          </p:nvSpPr>
          <p:spPr>
            <a:xfrm>
              <a:off x="6962531" y="5878151"/>
              <a:ext cx="1440000" cy="2648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2023</a:t>
              </a:r>
            </a:p>
          </p:txBody>
        </p:sp>
        <p:grpSp>
          <p:nvGrpSpPr>
            <p:cNvPr id="50" name="Gruppo 49">
              <a:extLst>
                <a:ext uri="{FF2B5EF4-FFF2-40B4-BE49-F238E27FC236}">
                  <a16:creationId xmlns:a16="http://schemas.microsoft.com/office/drawing/2014/main" id="{76E36FE6-9CDA-BE73-57F5-4975DE90B775}"/>
                </a:ext>
              </a:extLst>
            </p:cNvPr>
            <p:cNvGrpSpPr/>
            <p:nvPr/>
          </p:nvGrpSpPr>
          <p:grpSpPr>
            <a:xfrm>
              <a:off x="8606459" y="3796827"/>
              <a:ext cx="948216" cy="997739"/>
              <a:chOff x="8606459" y="3796827"/>
              <a:chExt cx="948216" cy="997739"/>
            </a:xfrm>
          </p:grpSpPr>
          <p:sp>
            <p:nvSpPr>
              <p:cNvPr id="17" name="Freeform 13">
                <a:extLst>
                  <a:ext uri="{FF2B5EF4-FFF2-40B4-BE49-F238E27FC236}">
                    <a16:creationId xmlns:a16="http://schemas.microsoft.com/office/drawing/2014/main" id="{7E50D533-11F1-2643-430C-30747556C37D}"/>
                  </a:ext>
                </a:extLst>
              </p:cNvPr>
              <p:cNvSpPr/>
              <p:nvPr/>
            </p:nvSpPr>
            <p:spPr>
              <a:xfrm>
                <a:off x="8606459" y="3796827"/>
                <a:ext cx="948216" cy="997739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FF6600"/>
              </a:solidFill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18" name="CasellaDiTesto 17">
                <a:extLst>
                  <a:ext uri="{FF2B5EF4-FFF2-40B4-BE49-F238E27FC236}">
                    <a16:creationId xmlns:a16="http://schemas.microsoft.com/office/drawing/2014/main" id="{B6698820-C954-64D1-6FA1-6355217C1A91}"/>
                  </a:ext>
                </a:extLst>
              </p:cNvPr>
              <p:cNvSpPr txBox="1"/>
              <p:nvPr/>
            </p:nvSpPr>
            <p:spPr>
              <a:xfrm>
                <a:off x="8705143" y="4018697"/>
                <a:ext cx="731798" cy="5539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 defTabSz="554492"/>
                <a:r>
                  <a:rPr lang="it-IT" sz="3000" dirty="0">
                    <a:solidFill>
                      <a:schemeClr val="bg1"/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55</a:t>
                </a:r>
              </a:p>
            </p:txBody>
          </p:sp>
        </p:grpSp>
        <p:sp>
          <p:nvSpPr>
            <p:cNvPr id="20" name="TextBox 6">
              <a:extLst>
                <a:ext uri="{FF2B5EF4-FFF2-40B4-BE49-F238E27FC236}">
                  <a16:creationId xmlns:a16="http://schemas.microsoft.com/office/drawing/2014/main" id="{3424B8AD-5858-FA0C-D97F-57196AF7C0F7}"/>
                </a:ext>
              </a:extLst>
            </p:cNvPr>
            <p:cNvSpPr txBox="1"/>
            <p:nvPr/>
          </p:nvSpPr>
          <p:spPr>
            <a:xfrm>
              <a:off x="8418874" y="5899339"/>
              <a:ext cx="1440000" cy="2224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2024</a:t>
              </a:r>
            </a:p>
          </p:txBody>
        </p:sp>
        <p:cxnSp>
          <p:nvCxnSpPr>
            <p:cNvPr id="44" name="Connettore diritto 43">
              <a:extLst>
                <a:ext uri="{FF2B5EF4-FFF2-40B4-BE49-F238E27FC236}">
                  <a16:creationId xmlns:a16="http://schemas.microsoft.com/office/drawing/2014/main" id="{66DB1C92-C80A-8C65-6259-6B727460CF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45150" y="4104483"/>
              <a:ext cx="492386" cy="191213"/>
            </a:xfrm>
            <a:prstGeom prst="line">
              <a:avLst/>
            </a:prstGeom>
            <a:ln w="28575">
              <a:solidFill>
                <a:srgbClr val="15434E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object 2">
            <a:extLst>
              <a:ext uri="{FF2B5EF4-FFF2-40B4-BE49-F238E27FC236}">
                <a16:creationId xmlns:a16="http://schemas.microsoft.com/office/drawing/2014/main" id="{E9EF9E26-542B-0545-FE52-A74E47412315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Freeform 13">
            <a:extLst>
              <a:ext uri="{FF2B5EF4-FFF2-40B4-BE49-F238E27FC236}">
                <a16:creationId xmlns:a16="http://schemas.microsoft.com/office/drawing/2014/main" id="{FD9F8FB1-AE28-34E7-F5A4-78DEC1421564}"/>
              </a:ext>
            </a:extLst>
          </p:cNvPr>
          <p:cNvSpPr/>
          <p:nvPr/>
        </p:nvSpPr>
        <p:spPr>
          <a:xfrm>
            <a:off x="10603218" y="3911055"/>
            <a:ext cx="948218" cy="997739"/>
          </a:xfrm>
          <a:custGeom>
            <a:avLst/>
            <a:gdLst/>
            <a:ahLst/>
            <a:cxnLst/>
            <a:rect l="l" t="t" r="r" b="b"/>
            <a:pathLst>
              <a:path w="809173" h="812800">
                <a:moveTo>
                  <a:pt x="404587" y="0"/>
                </a:moveTo>
                <a:cubicBezTo>
                  <a:pt x="628326" y="1001"/>
                  <a:pt x="809174" y="182659"/>
                  <a:pt x="809174" y="406400"/>
                </a:cubicBezTo>
                <a:cubicBezTo>
                  <a:pt x="809174" y="630141"/>
                  <a:pt x="628326" y="811799"/>
                  <a:pt x="404587" y="812800"/>
                </a:cubicBezTo>
                <a:cubicBezTo>
                  <a:pt x="180848" y="811799"/>
                  <a:pt x="0" y="630141"/>
                  <a:pt x="0" y="406400"/>
                </a:cubicBezTo>
                <a:cubicBezTo>
                  <a:pt x="0" y="182659"/>
                  <a:pt x="180848" y="1001"/>
                  <a:pt x="404587" y="0"/>
                </a:cubicBezTo>
                <a:close/>
              </a:path>
            </a:pathLst>
          </a:custGeom>
          <a:solidFill>
            <a:srgbClr val="C3D69B"/>
          </a:solidFill>
        </p:spPr>
        <p:txBody>
          <a:bodyPr anchor="ctr"/>
          <a:lstStyle/>
          <a:p>
            <a:endParaRPr lang="it-IT" dirty="0"/>
          </a:p>
        </p:txBody>
      </p:sp>
      <p:sp>
        <p:nvSpPr>
          <p:cNvPr id="26" name="Freeform 13">
            <a:extLst>
              <a:ext uri="{FF2B5EF4-FFF2-40B4-BE49-F238E27FC236}">
                <a16:creationId xmlns:a16="http://schemas.microsoft.com/office/drawing/2014/main" id="{85B43BC2-F8B3-B559-05E0-C4652F004552}"/>
              </a:ext>
            </a:extLst>
          </p:cNvPr>
          <p:cNvSpPr/>
          <p:nvPr/>
        </p:nvSpPr>
        <p:spPr>
          <a:xfrm>
            <a:off x="9243054" y="3550416"/>
            <a:ext cx="948218" cy="997739"/>
          </a:xfrm>
          <a:custGeom>
            <a:avLst/>
            <a:gdLst/>
            <a:ahLst/>
            <a:cxnLst/>
            <a:rect l="l" t="t" r="r" b="b"/>
            <a:pathLst>
              <a:path w="809173" h="812800">
                <a:moveTo>
                  <a:pt x="404587" y="0"/>
                </a:moveTo>
                <a:cubicBezTo>
                  <a:pt x="628326" y="1001"/>
                  <a:pt x="809174" y="182659"/>
                  <a:pt x="809174" y="406400"/>
                </a:cubicBezTo>
                <a:cubicBezTo>
                  <a:pt x="809174" y="630141"/>
                  <a:pt x="628326" y="811799"/>
                  <a:pt x="404587" y="812800"/>
                </a:cubicBezTo>
                <a:cubicBezTo>
                  <a:pt x="180848" y="811799"/>
                  <a:pt x="0" y="630141"/>
                  <a:pt x="0" y="406400"/>
                </a:cubicBezTo>
                <a:cubicBezTo>
                  <a:pt x="0" y="182659"/>
                  <a:pt x="180848" y="1001"/>
                  <a:pt x="404587" y="0"/>
                </a:cubicBezTo>
                <a:close/>
              </a:path>
            </a:pathLst>
          </a:custGeom>
          <a:noFill/>
          <a:ln w="28575">
            <a:solidFill>
              <a:srgbClr val="15434E"/>
            </a:solidFill>
            <a:prstDash val="sysDot"/>
          </a:ln>
        </p:spPr>
        <p:txBody>
          <a:bodyPr anchor="ctr"/>
          <a:lstStyle/>
          <a:p>
            <a:endParaRPr lang="it-IT"/>
          </a:p>
        </p:txBody>
      </p:sp>
      <p:sp>
        <p:nvSpPr>
          <p:cNvPr id="27" name="Freeform 13">
            <a:extLst>
              <a:ext uri="{FF2B5EF4-FFF2-40B4-BE49-F238E27FC236}">
                <a16:creationId xmlns:a16="http://schemas.microsoft.com/office/drawing/2014/main" id="{C35B8237-5638-046D-1F71-A37BF2E61BA1}"/>
              </a:ext>
            </a:extLst>
          </p:cNvPr>
          <p:cNvSpPr/>
          <p:nvPr/>
        </p:nvSpPr>
        <p:spPr>
          <a:xfrm>
            <a:off x="9231802" y="3888674"/>
            <a:ext cx="948218" cy="997739"/>
          </a:xfrm>
          <a:custGeom>
            <a:avLst/>
            <a:gdLst/>
            <a:ahLst/>
            <a:cxnLst/>
            <a:rect l="l" t="t" r="r" b="b"/>
            <a:pathLst>
              <a:path w="809173" h="812800">
                <a:moveTo>
                  <a:pt x="404587" y="0"/>
                </a:moveTo>
                <a:cubicBezTo>
                  <a:pt x="628326" y="1001"/>
                  <a:pt x="809174" y="182659"/>
                  <a:pt x="809174" y="406400"/>
                </a:cubicBezTo>
                <a:cubicBezTo>
                  <a:pt x="809174" y="630141"/>
                  <a:pt x="628326" y="811799"/>
                  <a:pt x="404587" y="812800"/>
                </a:cubicBezTo>
                <a:cubicBezTo>
                  <a:pt x="180848" y="811799"/>
                  <a:pt x="0" y="630141"/>
                  <a:pt x="0" y="406400"/>
                </a:cubicBezTo>
                <a:cubicBezTo>
                  <a:pt x="0" y="182659"/>
                  <a:pt x="180848" y="1001"/>
                  <a:pt x="404587" y="0"/>
                </a:cubicBezTo>
                <a:close/>
              </a:path>
            </a:pathLst>
          </a:custGeom>
          <a:solidFill>
            <a:srgbClr val="730303"/>
          </a:solidFill>
        </p:spPr>
        <p:txBody>
          <a:bodyPr anchor="ctr"/>
          <a:lstStyle/>
          <a:p>
            <a:endParaRPr lang="it-IT" dirty="0"/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A400C8A9-D3EA-B26A-381A-DAEC2E2D2116}"/>
              </a:ext>
            </a:extLst>
          </p:cNvPr>
          <p:cNvSpPr txBox="1"/>
          <p:nvPr/>
        </p:nvSpPr>
        <p:spPr>
          <a:xfrm>
            <a:off x="9337260" y="4145033"/>
            <a:ext cx="731798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554492"/>
            <a:r>
              <a:rPr lang="it-IT" sz="2500" dirty="0">
                <a:solidFill>
                  <a:srgbClr val="FFFFF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54</a:t>
            </a:r>
          </a:p>
        </p:txBody>
      </p:sp>
      <p:sp>
        <p:nvSpPr>
          <p:cNvPr id="34" name="TextBox 6">
            <a:extLst>
              <a:ext uri="{FF2B5EF4-FFF2-40B4-BE49-F238E27FC236}">
                <a16:creationId xmlns:a16="http://schemas.microsoft.com/office/drawing/2014/main" id="{4A17B482-3C7D-C79C-25E9-D23AD516B067}"/>
              </a:ext>
            </a:extLst>
          </p:cNvPr>
          <p:cNvSpPr txBox="1"/>
          <p:nvPr/>
        </p:nvSpPr>
        <p:spPr>
          <a:xfrm>
            <a:off x="9044898" y="5630394"/>
            <a:ext cx="1440000" cy="22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2025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6C8D04E9-C4AA-C589-6EDC-EB0C27FD0609}"/>
              </a:ext>
            </a:extLst>
          </p:cNvPr>
          <p:cNvSpPr txBox="1"/>
          <p:nvPr/>
        </p:nvSpPr>
        <p:spPr>
          <a:xfrm>
            <a:off x="10736418" y="4167515"/>
            <a:ext cx="731798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554492"/>
            <a:r>
              <a:rPr lang="it-IT" sz="2500" dirty="0">
                <a:solidFill>
                  <a:srgbClr val="FFFFF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54</a:t>
            </a:r>
          </a:p>
        </p:txBody>
      </p:sp>
    </p:spTree>
    <p:extLst>
      <p:ext uri="{BB962C8B-B14F-4D97-AF65-F5344CB8AC3E}">
        <p14:creationId xmlns:p14="http://schemas.microsoft.com/office/powerpoint/2010/main" val="1163523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B88A998D-BADD-6522-6642-9EDDDF00BFE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533231" y="1421531"/>
            <a:ext cx="4658768" cy="5446944"/>
          </a:xfrm>
          <a:prstGeom prst="rect">
            <a:avLst/>
          </a:prstGeom>
        </p:spPr>
      </p:pic>
      <p:sp>
        <p:nvSpPr>
          <p:cNvPr id="29" name="Rettangolo con angoli arrotondati 28">
            <a:extLst>
              <a:ext uri="{FF2B5EF4-FFF2-40B4-BE49-F238E27FC236}">
                <a16:creationId xmlns:a16="http://schemas.microsoft.com/office/drawing/2014/main" id="{A75772CD-605E-8AE1-EE17-5FFC3CB26C4F}"/>
              </a:ext>
            </a:extLst>
          </p:cNvPr>
          <p:cNvSpPr/>
          <p:nvPr/>
        </p:nvSpPr>
        <p:spPr>
          <a:xfrm>
            <a:off x="9528685" y="1543786"/>
            <a:ext cx="2588171" cy="1657254"/>
          </a:xfrm>
          <a:prstGeom prst="roundRect">
            <a:avLst/>
          </a:prstGeom>
          <a:solidFill>
            <a:srgbClr val="FFFFFF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7" name="Rettangolo con angoli arrotondati 26">
            <a:extLst>
              <a:ext uri="{FF2B5EF4-FFF2-40B4-BE49-F238E27FC236}">
                <a16:creationId xmlns:a16="http://schemas.microsoft.com/office/drawing/2014/main" id="{A807E62C-DB85-BD17-EAF9-A4AAAA17952E}"/>
              </a:ext>
            </a:extLst>
          </p:cNvPr>
          <p:cNvSpPr/>
          <p:nvPr/>
        </p:nvSpPr>
        <p:spPr>
          <a:xfrm>
            <a:off x="7504379" y="1987033"/>
            <a:ext cx="2588171" cy="1657254"/>
          </a:xfrm>
          <a:prstGeom prst="roundRect">
            <a:avLst/>
          </a:prstGeom>
          <a:solidFill>
            <a:srgbClr val="FFFFFF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62963DAC-4036-688D-C126-D2BB097AADB0}"/>
              </a:ext>
            </a:extLst>
          </p:cNvPr>
          <p:cNvSpPr/>
          <p:nvPr/>
        </p:nvSpPr>
        <p:spPr>
          <a:xfrm>
            <a:off x="5357665" y="2908922"/>
            <a:ext cx="2588171" cy="1657254"/>
          </a:xfrm>
          <a:prstGeom prst="round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980E8F86-5DCF-ADC3-5675-36D8EAFFF2B2}"/>
              </a:ext>
            </a:extLst>
          </p:cNvPr>
          <p:cNvSpPr/>
          <p:nvPr/>
        </p:nvSpPr>
        <p:spPr>
          <a:xfrm>
            <a:off x="3758683" y="3523716"/>
            <a:ext cx="2006444" cy="1657254"/>
          </a:xfrm>
          <a:prstGeom prst="round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684CD31D-430C-8043-C5A4-05C8BF111FC0}"/>
              </a:ext>
            </a:extLst>
          </p:cNvPr>
          <p:cNvSpPr/>
          <p:nvPr/>
        </p:nvSpPr>
        <p:spPr>
          <a:xfrm>
            <a:off x="254616" y="4492458"/>
            <a:ext cx="2069734" cy="1800596"/>
          </a:xfrm>
          <a:prstGeom prst="roundRect">
            <a:avLst/>
          </a:prstGeom>
          <a:solidFill>
            <a:srgbClr val="FFFFFF"/>
          </a:solidFill>
          <a:ln>
            <a:solidFill>
              <a:srgbClr val="73030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it-IT" sz="4500" b="1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26%</a:t>
            </a:r>
          </a:p>
          <a:p>
            <a:pPr algn="ctr"/>
            <a:r>
              <a:rPr lang="it-IT" sz="1600" u="sng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L’andamento dell’economia globale</a:t>
            </a:r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ed il rischio di recessione</a:t>
            </a:r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A74E3BD7-03D0-3608-CC8F-4F8F87CB2937}"/>
              </a:ext>
            </a:extLst>
          </p:cNvPr>
          <p:cNvSpPr/>
          <p:nvPr/>
        </p:nvSpPr>
        <p:spPr>
          <a:xfrm>
            <a:off x="2002672" y="3672450"/>
            <a:ext cx="2069734" cy="2077086"/>
          </a:xfrm>
          <a:prstGeom prst="roundRect">
            <a:avLst/>
          </a:prstGeom>
          <a:solidFill>
            <a:schemeClr val="bg1"/>
          </a:solidFill>
          <a:ln>
            <a:solidFill>
              <a:srgbClr val="73030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it-IT" sz="4500" b="1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27%</a:t>
            </a:r>
          </a:p>
          <a:p>
            <a:pPr algn="ctr"/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L’impatto </a:t>
            </a:r>
            <a:r>
              <a:rPr lang="it-IT" sz="1600" b="1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del</a:t>
            </a:r>
            <a:r>
              <a:rPr lang="it-IT" sz="1600" b="1" u="sng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l’intelligenza artificiale</a:t>
            </a:r>
            <a:r>
              <a:rPr lang="it-IT" sz="1600" b="1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sz="16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 dell’automazione sul lavoro</a:t>
            </a:r>
          </a:p>
        </p:txBody>
      </p:sp>
      <p:sp>
        <p:nvSpPr>
          <p:cNvPr id="16" name="Rettangolo con angoli arrotondati 15">
            <a:extLst>
              <a:ext uri="{FF2B5EF4-FFF2-40B4-BE49-F238E27FC236}">
                <a16:creationId xmlns:a16="http://schemas.microsoft.com/office/drawing/2014/main" id="{545FC13C-C92A-3269-F0D7-ADC3958BFE5E}"/>
              </a:ext>
            </a:extLst>
          </p:cNvPr>
          <p:cNvSpPr/>
          <p:nvPr/>
        </p:nvSpPr>
        <p:spPr>
          <a:xfrm>
            <a:off x="3684718" y="2790553"/>
            <a:ext cx="2069734" cy="2077086"/>
          </a:xfrm>
          <a:prstGeom prst="roundRect">
            <a:avLst/>
          </a:prstGeom>
          <a:solidFill>
            <a:schemeClr val="bg1"/>
          </a:solidFill>
          <a:ln>
            <a:solidFill>
              <a:srgbClr val="73030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it-IT" sz="4500" b="1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27%</a:t>
            </a:r>
          </a:p>
          <a:p>
            <a:pPr algn="ctr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Il conflitto </a:t>
            </a:r>
          </a:p>
          <a:p>
            <a:pPr algn="ctr"/>
            <a:r>
              <a:rPr lang="it-IT" b="1" u="sng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RUSSIA-UCRAINA</a:t>
            </a:r>
            <a:endParaRPr lang="it-IT" dirty="0">
              <a:solidFill>
                <a:srgbClr val="575756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10007793-97EA-0A13-CE82-1E53BAECF663}"/>
              </a:ext>
            </a:extLst>
          </p:cNvPr>
          <p:cNvSpPr/>
          <p:nvPr/>
        </p:nvSpPr>
        <p:spPr>
          <a:xfrm>
            <a:off x="5394017" y="2048060"/>
            <a:ext cx="2551820" cy="22219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73030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0" b="1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28%</a:t>
            </a:r>
          </a:p>
          <a:p>
            <a:pPr algn="ctr"/>
            <a:r>
              <a:rPr lang="it-IT" b="1" u="sng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L’instabilità dei governi europei </a:t>
            </a:r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 paesi come la Germania o la Francia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72698EB7-72AB-6A8C-6F06-EC3F7FEEAFDC}"/>
              </a:ext>
            </a:extLst>
          </p:cNvPr>
          <p:cNvSpPr txBox="1"/>
          <p:nvPr/>
        </p:nvSpPr>
        <p:spPr>
          <a:xfrm>
            <a:off x="1055432" y="249004"/>
            <a:ext cx="9074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Le preoccupazioni derivano dagli «amici»</a:t>
            </a:r>
          </a:p>
        </p:txBody>
      </p:sp>
      <p:sp>
        <p:nvSpPr>
          <p:cNvPr id="20" name="object 3">
            <a:extLst>
              <a:ext uri="{FF2B5EF4-FFF2-40B4-BE49-F238E27FC236}">
                <a16:creationId xmlns:a16="http://schemas.microsoft.com/office/drawing/2014/main" id="{894E34A4-B3EB-2817-1BA2-34F4CA97F170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object 4">
            <a:extLst>
              <a:ext uri="{FF2B5EF4-FFF2-40B4-BE49-F238E27FC236}">
                <a16:creationId xmlns:a16="http://schemas.microsoft.com/office/drawing/2014/main" id="{E1E2BC9C-22F0-E0C2-CEEA-1AE75942836A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object 5">
            <a:extLst>
              <a:ext uri="{FF2B5EF4-FFF2-40B4-BE49-F238E27FC236}">
                <a16:creationId xmlns:a16="http://schemas.microsoft.com/office/drawing/2014/main" id="{F6990078-E618-7951-4BEA-FB96DBA5928E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object 6">
            <a:extLst>
              <a:ext uri="{FF2B5EF4-FFF2-40B4-BE49-F238E27FC236}">
                <a16:creationId xmlns:a16="http://schemas.microsoft.com/office/drawing/2014/main" id="{05676726-F898-F1FE-4998-02BC6433A39E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5" name="object 51">
            <a:extLst>
              <a:ext uri="{FF2B5EF4-FFF2-40B4-BE49-F238E27FC236}">
                <a16:creationId xmlns:a16="http://schemas.microsoft.com/office/drawing/2014/main" id="{3E379329-7123-7328-CD31-0AB3B067C3C2}"/>
              </a:ext>
            </a:extLst>
          </p:cNvPr>
          <p:cNvSpPr txBox="1"/>
          <p:nvPr/>
        </p:nvSpPr>
        <p:spPr>
          <a:xfrm>
            <a:off x="-1" y="6419086"/>
            <a:ext cx="12192000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Quanto i seguenti eventi la preoccupano pensando a come sarà il 2025?  MI PREOCCUPANO.... (esposte</a:t>
            </a:r>
            <a:r>
              <a:rPr kumimoji="0" lang="it-IT" sz="900" b="0" i="0" u="none" strike="noStrike" kern="1200" cap="none" spc="0" normalizeH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 % risposta «Molto»)</a:t>
            </a:r>
            <a:br>
              <a:rPr kumimoji="0" lang="it-IT" sz="900" b="0" i="0" u="none" strike="noStrike" kern="1200" cap="none" spc="0" normalizeH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</a:br>
            <a:r>
              <a:rPr kumimoji="0" lang="it-IT" sz="900" b="0" i="0" u="none" strike="noStrike" kern="1200" cap="none" spc="0" normalizeH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*L’elezione di Trump come presidente degli USA </a:t>
            </a:r>
          </a:p>
          <a:p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Base: totale campione b 1.000</a:t>
            </a: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BEE530E6-7BA0-BB1E-CC86-FAF184412613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45BEE2B-C970-BA9C-23E5-94A4A54FDEE3}"/>
              </a:ext>
            </a:extLst>
          </p:cNvPr>
          <p:cNvSpPr txBox="1"/>
          <p:nvPr/>
        </p:nvSpPr>
        <p:spPr>
          <a:xfrm>
            <a:off x="1197907" y="1152850"/>
            <a:ext cx="5408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sz="2800" i="1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Sono MOLTO preoccupato per…</a:t>
            </a: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85F40DE9-F244-3C35-EB00-20AE847E2F06}"/>
              </a:ext>
            </a:extLst>
          </p:cNvPr>
          <p:cNvSpPr/>
          <p:nvPr/>
        </p:nvSpPr>
        <p:spPr>
          <a:xfrm>
            <a:off x="7537795" y="1199585"/>
            <a:ext cx="2551820" cy="20770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73030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400" b="1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30</a:t>
            </a:r>
            <a:r>
              <a:rPr lang="it-IT" sz="5000" b="1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%</a:t>
            </a:r>
          </a:p>
          <a:p>
            <a:pPr algn="ctr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il conflitto in, </a:t>
            </a:r>
          </a:p>
          <a:p>
            <a:pPr algn="ctr"/>
            <a:r>
              <a:rPr lang="it-IT" b="1" u="sng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Medio oriente </a:t>
            </a: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57EB4FF8-4ADC-5FBC-A3DA-22CD6279EC89}"/>
              </a:ext>
            </a:extLst>
          </p:cNvPr>
          <p:cNvSpPr/>
          <p:nvPr/>
        </p:nvSpPr>
        <p:spPr>
          <a:xfrm>
            <a:off x="9565036" y="249004"/>
            <a:ext cx="2551820" cy="261774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73030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0" b="1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33%</a:t>
            </a:r>
          </a:p>
          <a:p>
            <a:pPr algn="ctr"/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Le politiche del nuovo </a:t>
            </a:r>
            <a:r>
              <a:rPr lang="it-IT" b="1" u="sng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governo USA </a:t>
            </a:r>
            <a:r>
              <a:rPr lang="it-IT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 il loro impatto sull’Europa e sul mondo</a:t>
            </a:r>
            <a:endParaRPr lang="it-IT" b="1" u="sng" dirty="0">
              <a:solidFill>
                <a:srgbClr val="575756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521AFEB-38B7-255F-8F4D-7D5C2DB8FC70}"/>
              </a:ext>
            </a:extLst>
          </p:cNvPr>
          <p:cNvSpPr txBox="1"/>
          <p:nvPr/>
        </p:nvSpPr>
        <p:spPr>
          <a:xfrm>
            <a:off x="4175399" y="4827142"/>
            <a:ext cx="1400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dirty="0">
                <a:solidFill>
                  <a:srgbClr val="FF66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2024: 35%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A33C277-8528-E5EA-E175-DF76B08664C6}"/>
              </a:ext>
            </a:extLst>
          </p:cNvPr>
          <p:cNvSpPr txBox="1"/>
          <p:nvPr/>
        </p:nvSpPr>
        <p:spPr>
          <a:xfrm>
            <a:off x="6096000" y="4220783"/>
            <a:ext cx="158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dirty="0">
                <a:solidFill>
                  <a:srgbClr val="FF66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2024: 21%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A3B124B7-497C-5F76-2F5F-217D43A337F6}"/>
              </a:ext>
            </a:extLst>
          </p:cNvPr>
          <p:cNvSpPr txBox="1"/>
          <p:nvPr/>
        </p:nvSpPr>
        <p:spPr>
          <a:xfrm>
            <a:off x="8309632" y="3259715"/>
            <a:ext cx="158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dirty="0">
                <a:solidFill>
                  <a:srgbClr val="FF66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2024: 33%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975F4D97-4126-9C85-1EB5-DFFE550AB336}"/>
              </a:ext>
            </a:extLst>
          </p:cNvPr>
          <p:cNvSpPr txBox="1"/>
          <p:nvPr/>
        </p:nvSpPr>
        <p:spPr>
          <a:xfrm>
            <a:off x="10350845" y="2851114"/>
            <a:ext cx="158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dirty="0">
                <a:solidFill>
                  <a:srgbClr val="FF66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2024: 26%*</a:t>
            </a:r>
          </a:p>
        </p:txBody>
      </p:sp>
    </p:spTree>
    <p:extLst>
      <p:ext uri="{BB962C8B-B14F-4D97-AF65-F5344CB8AC3E}">
        <p14:creationId xmlns:p14="http://schemas.microsoft.com/office/powerpoint/2010/main" val="3333775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260C5-9A92-C14A-B008-8851CEFCA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2FAC1A2A-F224-AB43-F5A0-7EBA4DD2EEB9}"/>
              </a:ext>
            </a:extLst>
          </p:cNvPr>
          <p:cNvSpPr txBox="1"/>
          <p:nvPr/>
        </p:nvSpPr>
        <p:spPr>
          <a:xfrm>
            <a:off x="1055432" y="251195"/>
            <a:ext cx="1080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 cura del benessere psicologico è entrata nella quotidianità</a:t>
            </a:r>
          </a:p>
        </p:txBody>
      </p:sp>
      <p:sp>
        <p:nvSpPr>
          <p:cNvPr id="20" name="object 3">
            <a:extLst>
              <a:ext uri="{FF2B5EF4-FFF2-40B4-BE49-F238E27FC236}">
                <a16:creationId xmlns:a16="http://schemas.microsoft.com/office/drawing/2014/main" id="{D89C64CA-28D9-87EF-6060-0CACA2AB20BB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object 4">
            <a:extLst>
              <a:ext uri="{FF2B5EF4-FFF2-40B4-BE49-F238E27FC236}">
                <a16:creationId xmlns:a16="http://schemas.microsoft.com/office/drawing/2014/main" id="{381DA308-BCA1-1D5F-C215-FFA8C02FD155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object 5">
            <a:extLst>
              <a:ext uri="{FF2B5EF4-FFF2-40B4-BE49-F238E27FC236}">
                <a16:creationId xmlns:a16="http://schemas.microsoft.com/office/drawing/2014/main" id="{5643E82F-682A-AA83-8C0D-6D6F5A91EC19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object 6">
            <a:extLst>
              <a:ext uri="{FF2B5EF4-FFF2-40B4-BE49-F238E27FC236}">
                <a16:creationId xmlns:a16="http://schemas.microsoft.com/office/drawing/2014/main" id="{9A2D5BBB-C6CA-3E95-885E-157E3228126E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5" name="object 51">
            <a:extLst>
              <a:ext uri="{FF2B5EF4-FFF2-40B4-BE49-F238E27FC236}">
                <a16:creationId xmlns:a16="http://schemas.microsoft.com/office/drawing/2014/main" id="{AC8C4614-FB83-324F-7C14-254864CFE7BC}"/>
              </a:ext>
            </a:extLst>
          </p:cNvPr>
          <p:cNvSpPr txBox="1"/>
          <p:nvPr/>
        </p:nvSpPr>
        <p:spPr>
          <a:xfrm>
            <a:off x="0" y="6370417"/>
            <a:ext cx="12192000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Quanta importanza attribuisce oggi al benessere psicologico e quanto ritiene che influenzi la sua vita quotidiana? (esposte</a:t>
            </a:r>
            <a:r>
              <a:rPr kumimoji="0" lang="it-IT" sz="900" b="0" i="0" u="none" strike="noStrike" kern="1200" cap="none" spc="0" normalizeH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 % risposta «ESTREMAMENTE IMPORTANTE» + «MOLTO IMPORTANTE»)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rgbClr val="575756"/>
              </a:solidFill>
              <a:effectLst/>
              <a:uLnTx/>
              <a:uFillTx/>
              <a:latin typeface="Lato Light" panose="020F0302020204030203" pitchFamily="34" charset="0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Ha mai sentito la necessità di intraprendere un percorso psicoterapeutico con un professionista? Lo ha mai intrapreso?</a:t>
            </a:r>
          </a:p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 1.000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B3D23F9-FD08-FD98-528F-6826E888C439}"/>
              </a:ext>
            </a:extLst>
          </p:cNvPr>
          <p:cNvSpPr txBox="1"/>
          <p:nvPr/>
        </p:nvSpPr>
        <p:spPr>
          <a:xfrm>
            <a:off x="565175" y="1060658"/>
            <a:ext cx="48066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30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Il</a:t>
            </a:r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sz="8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75%</a:t>
            </a:r>
            <a:endParaRPr lang="it-IT" sz="2000" b="1" dirty="0">
              <a:solidFill>
                <a:srgbClr val="FF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30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degli italiani intervistati </a:t>
            </a:r>
            <a:r>
              <a:rPr lang="it-IT" sz="3000" b="1" dirty="0">
                <a:solidFill>
                  <a:srgbClr val="014455"/>
                </a:solidFill>
                <a:latin typeface="Lato" panose="020F0502020204030203" pitchFamily="34" charset="0"/>
              </a:rPr>
              <a:t>ritiene </a:t>
            </a:r>
          </a:p>
          <a:p>
            <a:pPr algn="ctr" defTabSz="554492"/>
            <a:r>
              <a:rPr lang="it-IT" sz="3000" b="1" dirty="0">
                <a:solidFill>
                  <a:srgbClr val="014455"/>
                </a:solidFill>
                <a:latin typeface="Lato" panose="020F0502020204030203" pitchFamily="34" charset="0"/>
              </a:rPr>
              <a:t>il benessere psicologico MOLTO IMPORTANTE </a:t>
            </a:r>
          </a:p>
          <a:p>
            <a:pPr algn="ctr" defTabSz="554492"/>
            <a:endParaRPr lang="it-IT" sz="2000" i="1" dirty="0">
              <a:solidFill>
                <a:srgbClr val="575756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2000" i="1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(48% ritiene che </a:t>
            </a:r>
            <a:r>
              <a:rPr lang="it-IT" sz="2000" i="1" u="sng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NON</a:t>
            </a:r>
            <a:r>
              <a:rPr lang="it-IT" sz="2000" i="1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ci sia un adeguata informazione e che sanità pubblica, istituzioni e istruzione siano i primi responsabili della sensibilizzazione)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8B78B78-BA50-A5AD-8557-4E2300BB43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3487918"/>
              </p:ext>
            </p:extLst>
          </p:nvPr>
        </p:nvGraphicFramePr>
        <p:xfrm>
          <a:off x="5990516" y="2198407"/>
          <a:ext cx="5990252" cy="3769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EEE6F0F4-1DC5-60B2-5E1B-2A874782E8DE}"/>
              </a:ext>
            </a:extLst>
          </p:cNvPr>
          <p:cNvSpPr txBox="1"/>
          <p:nvPr/>
        </p:nvSpPr>
        <p:spPr>
          <a:xfrm>
            <a:off x="7257340" y="1131125"/>
            <a:ext cx="34566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it-IT" sz="20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Percorso psicoterapeutico con professionisti</a:t>
            </a:r>
          </a:p>
        </p:txBody>
      </p:sp>
      <p:pic>
        <p:nvPicPr>
          <p:cNvPr id="11" name="Elemento grafico 10" descr="Emisfero destro e sinistro del cervello con riempimento a tinta unita">
            <a:extLst>
              <a:ext uri="{FF2B5EF4-FFF2-40B4-BE49-F238E27FC236}">
                <a16:creationId xmlns:a16="http://schemas.microsoft.com/office/drawing/2014/main" id="{FA6E51F7-4831-8B0A-1D6B-9F1CCC3A6C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16917" y="830445"/>
            <a:ext cx="1354883" cy="1354883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7D602AE-8E81-A098-17C2-CCE8EFD4D9C0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364B447-7020-07C6-3D44-D5459EA6ACE7}"/>
              </a:ext>
            </a:extLst>
          </p:cNvPr>
          <p:cNvSpPr txBox="1"/>
          <p:nvPr/>
        </p:nvSpPr>
        <p:spPr>
          <a:xfrm>
            <a:off x="10572974" y="3087698"/>
            <a:ext cx="9307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solidFill>
                  <a:srgbClr val="00B05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(+5%)</a:t>
            </a:r>
            <a:endParaRPr lang="it-IT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743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E1C5E-8EA0-2C4B-9352-CDED77698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DC43BCED-0A29-D577-6286-E42DFFECBE0B}"/>
              </a:ext>
            </a:extLst>
          </p:cNvPr>
          <p:cNvSpPr txBox="1"/>
          <p:nvPr/>
        </p:nvSpPr>
        <p:spPr>
          <a:xfrm>
            <a:off x="1055432" y="251195"/>
            <a:ext cx="9074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FOMO: gli italiani soffrono per la perdita di occasioni</a:t>
            </a:r>
          </a:p>
        </p:txBody>
      </p:sp>
      <p:sp>
        <p:nvSpPr>
          <p:cNvPr id="20" name="object 3">
            <a:extLst>
              <a:ext uri="{FF2B5EF4-FFF2-40B4-BE49-F238E27FC236}">
                <a16:creationId xmlns:a16="http://schemas.microsoft.com/office/drawing/2014/main" id="{3FC102E7-76E1-F036-97FC-ED520E813D51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object 4">
            <a:extLst>
              <a:ext uri="{FF2B5EF4-FFF2-40B4-BE49-F238E27FC236}">
                <a16:creationId xmlns:a16="http://schemas.microsoft.com/office/drawing/2014/main" id="{E8EE97BB-BB54-1D02-4B9A-943C05EDC81C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object 5">
            <a:extLst>
              <a:ext uri="{FF2B5EF4-FFF2-40B4-BE49-F238E27FC236}">
                <a16:creationId xmlns:a16="http://schemas.microsoft.com/office/drawing/2014/main" id="{51781824-610C-B303-657D-3CB89B68FD48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object 6">
            <a:extLst>
              <a:ext uri="{FF2B5EF4-FFF2-40B4-BE49-F238E27FC236}">
                <a16:creationId xmlns:a16="http://schemas.microsoft.com/office/drawing/2014/main" id="{4FA27809-C637-77E4-A26C-C550B909557B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5" name="object 51">
            <a:extLst>
              <a:ext uri="{FF2B5EF4-FFF2-40B4-BE49-F238E27FC236}">
                <a16:creationId xmlns:a16="http://schemas.microsoft.com/office/drawing/2014/main" id="{73EAF8C6-DF97-E433-8FE7-7CBEA7D823DF}"/>
              </a:ext>
            </a:extLst>
          </p:cNvPr>
          <p:cNvSpPr txBox="1"/>
          <p:nvPr/>
        </p:nvSpPr>
        <p:spPr>
          <a:xfrm>
            <a:off x="0" y="6370417"/>
            <a:ext cx="12192000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Quanta importanza attribuisce oggi al benessere psicologico e quanto ritiene che influenzi la sua vita quotidiana? (esposte</a:t>
            </a:r>
            <a:r>
              <a:rPr kumimoji="0" lang="it-IT" sz="900" b="0" i="0" u="none" strike="noStrike" kern="1200" cap="none" spc="0" normalizeH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 % risposta «ESTREMAMENTE IMPORTANTE» + «MOLTO IMPORTANTE»)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rgbClr val="575756"/>
              </a:solidFill>
              <a:effectLst/>
              <a:uLnTx/>
              <a:uFillTx/>
              <a:latin typeface="Lato Light" panose="020F0302020204030203" pitchFamily="34" charset="0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Ha mai sentito la necessità di intraprendere un percorso psicoterapeutico con un professionista? Lo ha mai intrapreso?</a:t>
            </a:r>
          </a:p>
          <a:p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 1.000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711C4C0-4D01-A4ED-2A41-EB711D68502E}"/>
              </a:ext>
            </a:extLst>
          </p:cNvPr>
          <p:cNvSpPr txBox="1"/>
          <p:nvPr/>
        </p:nvSpPr>
        <p:spPr>
          <a:xfrm>
            <a:off x="620239" y="1233194"/>
            <a:ext cx="4369486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</a:t>
            </a:r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sz="8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87%</a:t>
            </a:r>
            <a:endParaRPr lang="it-IT" sz="8000" b="1" dirty="0">
              <a:solidFill>
                <a:srgbClr val="02C5BA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degli italiani intervistati </a:t>
            </a:r>
          </a:p>
          <a:p>
            <a:pPr algn="ctr" defTabSz="554492"/>
            <a:r>
              <a:rPr lang="it-IT" sz="1700" b="1" dirty="0">
                <a:solidFill>
                  <a:srgbClr val="014455"/>
                </a:solidFill>
                <a:latin typeface="Lato" panose="020F0502020204030203" pitchFamily="34" charset="0"/>
              </a:rPr>
              <a:t>hanno sperimentato la FOMO </a:t>
            </a: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nella quotidianità</a:t>
            </a: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id="{A14D9EE7-6B22-BDAF-5211-F04BA49677D6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16F270A-5F07-38CB-0692-007189EA5F87}"/>
              </a:ext>
            </a:extLst>
          </p:cNvPr>
          <p:cNvSpPr txBox="1"/>
          <p:nvPr/>
        </p:nvSpPr>
        <p:spPr>
          <a:xfrm>
            <a:off x="678326" y="3664384"/>
            <a:ext cx="436948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</a:t>
            </a:r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sz="8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81%</a:t>
            </a:r>
            <a:endParaRPr lang="it-IT" sz="8000" b="1" dirty="0">
              <a:solidFill>
                <a:srgbClr val="02C5BA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7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ha sperimentato la</a:t>
            </a:r>
            <a:r>
              <a:rPr lang="it-IT" sz="1700" b="1" dirty="0">
                <a:solidFill>
                  <a:srgbClr val="014455"/>
                </a:solidFill>
                <a:latin typeface="Lato" panose="020F0502020204030203" pitchFamily="34" charset="0"/>
              </a:rPr>
              <a:t> FOMO </a:t>
            </a:r>
          </a:p>
          <a:p>
            <a:pPr algn="ctr" defTabSz="554492"/>
            <a:r>
              <a:rPr lang="it-IT" sz="1700" b="1" dirty="0">
                <a:solidFill>
                  <a:srgbClr val="014455"/>
                </a:solidFill>
                <a:latin typeface="Lato" panose="020F0502020204030203" pitchFamily="34" charset="0"/>
              </a:rPr>
              <a:t>nell’ambito finanziario</a:t>
            </a:r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7654F9E4-FCC0-E303-509E-46280D795A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4656696"/>
              </p:ext>
            </p:extLst>
          </p:nvPr>
        </p:nvGraphicFramePr>
        <p:xfrm>
          <a:off x="5817873" y="1604198"/>
          <a:ext cx="5915254" cy="4336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0104E4DB-57FD-8F9A-F0B2-83BDDDC9F1D0}"/>
              </a:ext>
            </a:extLst>
          </p:cNvPr>
          <p:cNvSpPr/>
          <p:nvPr/>
        </p:nvSpPr>
        <p:spPr>
          <a:xfrm>
            <a:off x="4563032" y="4329953"/>
            <a:ext cx="706580" cy="656793"/>
          </a:xfrm>
          <a:prstGeom prst="rightArrow">
            <a:avLst/>
          </a:prstGeom>
          <a:solidFill>
            <a:srgbClr val="7303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01B55E2A-A36D-8C68-9469-4DA383C9A64C}"/>
              </a:ext>
            </a:extLst>
          </p:cNvPr>
          <p:cNvSpPr/>
          <p:nvPr/>
        </p:nvSpPr>
        <p:spPr>
          <a:xfrm>
            <a:off x="5534779" y="1233194"/>
            <a:ext cx="6339315" cy="4999660"/>
          </a:xfrm>
          <a:prstGeom prst="rect">
            <a:avLst/>
          </a:prstGeom>
          <a:noFill/>
          <a:ln>
            <a:solidFill>
              <a:srgbClr val="961C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503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2236CF88-E7D4-39E7-2FBB-69D9FE532012}"/>
              </a:ext>
            </a:extLst>
          </p:cNvPr>
          <p:cNvSpPr/>
          <p:nvPr/>
        </p:nvSpPr>
        <p:spPr>
          <a:xfrm>
            <a:off x="540967" y="1619184"/>
            <a:ext cx="6914630" cy="4187130"/>
          </a:xfrm>
          <a:prstGeom prst="roundRect">
            <a:avLst>
              <a:gd name="adj" fmla="val 9007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AutoShape 23">
            <a:extLst>
              <a:ext uri="{FF2B5EF4-FFF2-40B4-BE49-F238E27FC236}">
                <a16:creationId xmlns:a16="http://schemas.microsoft.com/office/drawing/2014/main" id="{EE9E4992-9DF5-F7B6-C6C1-D85ABF4CF387}"/>
              </a:ext>
            </a:extLst>
          </p:cNvPr>
          <p:cNvSpPr/>
          <p:nvPr/>
        </p:nvSpPr>
        <p:spPr>
          <a:xfrm>
            <a:off x="5869955" y="3497961"/>
            <a:ext cx="981305" cy="498741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dirty="0"/>
          </a:p>
        </p:txBody>
      </p:sp>
      <p:sp>
        <p:nvSpPr>
          <p:cNvPr id="75" name="CasellaDiTesto 74">
            <a:extLst>
              <a:ext uri="{FF2B5EF4-FFF2-40B4-BE49-F238E27FC236}">
                <a16:creationId xmlns:a16="http://schemas.microsoft.com/office/drawing/2014/main" id="{A83C63AD-5EFB-8643-AC43-7F635DBC697E}"/>
              </a:ext>
            </a:extLst>
          </p:cNvPr>
          <p:cNvSpPr txBox="1"/>
          <p:nvPr/>
        </p:nvSpPr>
        <p:spPr>
          <a:xfrm>
            <a:off x="1064850" y="248309"/>
            <a:ext cx="10195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Un progressivo ritorno in ufficio </a:t>
            </a:r>
          </a:p>
        </p:txBody>
      </p:sp>
      <p:sp>
        <p:nvSpPr>
          <p:cNvPr id="18" name="object 51">
            <a:extLst>
              <a:ext uri="{FF2B5EF4-FFF2-40B4-BE49-F238E27FC236}">
                <a16:creationId xmlns:a16="http://schemas.microsoft.com/office/drawing/2014/main" id="{64CB019D-07F4-0EE1-FC6E-486E67A6F17F}"/>
              </a:ext>
            </a:extLst>
          </p:cNvPr>
          <p:cNvSpPr txBox="1"/>
          <p:nvPr/>
        </p:nvSpPr>
        <p:spPr>
          <a:xfrm>
            <a:off x="959509" y="1978167"/>
            <a:ext cx="6211701" cy="618672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20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Trend soddisfazione per la condizione lavorativa</a:t>
            </a:r>
          </a:p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20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</a:rPr>
              <a:t>(Punteggio 1-100)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3925ED3A-BFD7-6FCA-9762-B25B93B824F6}"/>
              </a:ext>
            </a:extLst>
          </p:cNvPr>
          <p:cNvGrpSpPr/>
          <p:nvPr/>
        </p:nvGrpSpPr>
        <p:grpSpPr>
          <a:xfrm>
            <a:off x="7893452" y="1029328"/>
            <a:ext cx="3971429" cy="1967638"/>
            <a:chOff x="7256865" y="3207928"/>
            <a:chExt cx="3971429" cy="1967638"/>
          </a:xfrm>
        </p:grpSpPr>
        <p:sp>
          <p:nvSpPr>
            <p:cNvPr id="17" name="CasellaDiTesto 16">
              <a:extLst>
                <a:ext uri="{FF2B5EF4-FFF2-40B4-BE49-F238E27FC236}">
                  <a16:creationId xmlns:a16="http://schemas.microsoft.com/office/drawing/2014/main" id="{AE81AC1B-4CBC-8CDE-5C18-8CA045E73EFE}"/>
                </a:ext>
              </a:extLst>
            </p:cNvPr>
            <p:cNvSpPr txBox="1"/>
            <p:nvPr/>
          </p:nvSpPr>
          <p:spPr>
            <a:xfrm>
              <a:off x="7256865" y="3267351"/>
              <a:ext cx="3971429" cy="19082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554492"/>
              <a:r>
                <a:rPr lang="it-IT" sz="6000" dirty="0">
                  <a:solidFill>
                    <a:srgbClr val="15434E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40% </a:t>
              </a:r>
              <a:r>
                <a:rPr lang="it-IT" sz="2400" b="1" dirty="0">
                  <a:solidFill>
                    <a:schemeClr val="bg1">
                      <a:lumMod val="50000"/>
                    </a:schemeClr>
                  </a:solidFill>
                  <a:latin typeface="Lato" panose="020F0502020204030203" pitchFamily="34" charset="0"/>
                </a:rPr>
                <a:t>(=)</a:t>
              </a:r>
            </a:p>
            <a:p>
              <a:pPr algn="ctr" defTabSz="554492"/>
              <a:r>
                <a:rPr lang="it-IT" sz="16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lavora in </a:t>
              </a:r>
              <a:r>
                <a:rPr lang="it-IT" b="1" dirty="0">
                  <a:solidFill>
                    <a:srgbClr val="014455"/>
                  </a:solidFill>
                  <a:latin typeface="Lato" panose="020F0502020204030203" pitchFamily="34" charset="0"/>
                </a:rPr>
                <a:t>smart working</a:t>
              </a:r>
              <a:r>
                <a:rPr lang="it-IT" sz="16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 </a:t>
              </a:r>
            </a:p>
            <a:p>
              <a:pPr algn="ctr" defTabSz="554492"/>
              <a:r>
                <a:rPr lang="it-IT" sz="1600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uno o più giorni alla settimana</a:t>
              </a:r>
            </a:p>
            <a:p>
              <a:pPr algn="ctr" defTabSz="554492"/>
              <a:endParaRPr lang="it-IT" sz="800" i="1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  <a:p>
              <a:pPr algn="ctr" defTabSz="554492"/>
              <a:r>
                <a:rPr lang="it-IT" sz="1600" i="1" dirty="0">
                  <a:solidFill>
                    <a:srgbClr val="575756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fra i «colletti bianchi» </a:t>
              </a:r>
              <a:r>
                <a:rPr lang="it-IT" sz="1600" i="1" dirty="0">
                  <a:solidFill>
                    <a:srgbClr val="FF0000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-22%</a:t>
              </a:r>
              <a:endParaRPr lang="it-IT" sz="1600" dirty="0">
                <a:solidFill>
                  <a:srgbClr val="15434E"/>
                </a:solidFill>
              </a:endParaRPr>
            </a:p>
          </p:txBody>
        </p:sp>
        <p:pic>
          <p:nvPicPr>
            <p:cNvPr id="73" name="Elemento grafico 72" descr="Laptop">
              <a:extLst>
                <a:ext uri="{FF2B5EF4-FFF2-40B4-BE49-F238E27FC236}">
                  <a16:creationId xmlns:a16="http://schemas.microsoft.com/office/drawing/2014/main" id="{3AB64E8B-EBFD-F483-7E7D-7164608F57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730527" y="3207928"/>
              <a:ext cx="720000" cy="720000"/>
            </a:xfrm>
            <a:prstGeom prst="rect">
              <a:avLst/>
            </a:prstGeom>
          </p:spPr>
        </p:pic>
      </p:grpSp>
      <p:sp>
        <p:nvSpPr>
          <p:cNvPr id="3" name="object 3">
            <a:extLst>
              <a:ext uri="{FF2B5EF4-FFF2-40B4-BE49-F238E27FC236}">
                <a16:creationId xmlns:a16="http://schemas.microsoft.com/office/drawing/2014/main" id="{BAD455D9-9461-50BB-7CB1-6548F355499D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9DD68C8-AA5F-7C82-AF8B-6A610B0754F1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8C7B8FB4-5D62-CB73-500F-FD1054FECA63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12FF25D4-35E0-F02A-EAE4-F8D659F56760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3" name="object 51">
            <a:extLst>
              <a:ext uri="{FF2B5EF4-FFF2-40B4-BE49-F238E27FC236}">
                <a16:creationId xmlns:a16="http://schemas.microsoft.com/office/drawing/2014/main" id="{1BBBC24F-F345-16E0-C8DC-CA28E3047C8D}"/>
              </a:ext>
            </a:extLst>
          </p:cNvPr>
          <p:cNvSpPr txBox="1"/>
          <p:nvPr/>
        </p:nvSpPr>
        <p:spPr>
          <a:xfrm>
            <a:off x="-1" y="6230615"/>
            <a:ext cx="12192001" cy="6267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>
            <a:defPPr>
              <a:defRPr lang="it-IT"/>
            </a:defPPr>
            <a:lvl1pPr marL="171450" indent="-171450">
              <a:buFont typeface="Arial" panose="020B0604020202020204" pitchFamily="34" charset="0"/>
              <a:buChar char="•"/>
              <a:defRPr kumimoji="0" sz="900" b="0" i="0" u="none" strike="noStrike" cap="none" spc="0" normalizeH="0" baseline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</a:defRPr>
            </a:lvl1pPr>
          </a:lstStyle>
          <a:p>
            <a:r>
              <a:rPr lang="it-IT" dirty="0"/>
              <a:t>Da 1 a 100 quanto è soddisfatto della sua condizione lavorativa attuale?</a:t>
            </a:r>
          </a:p>
          <a:p>
            <a:r>
              <a:rPr lang="it-IT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Lato Light" panose="020F0302020204030203" pitchFamily="34" charset="0"/>
              </a:rPr>
              <a:t>Lei o qualcuno della sua famiglia lavora da casa, in smart working per uno o più giorni alla settimana?</a:t>
            </a:r>
          </a:p>
          <a:p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Rispetto ad un anno fa il suo reddito familiare è aumentato, diminuito o rimasto invariato? In che percentuale?</a:t>
            </a:r>
          </a:p>
          <a:p>
            <a:pPr marL="0" indent="0">
              <a:buNone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 1.000</a:t>
            </a:r>
            <a:endParaRPr lang="it-IT" sz="900" dirty="0">
              <a:solidFill>
                <a:srgbClr val="575756"/>
              </a:solidFill>
              <a:latin typeface="Lato Light" panose="020F0302020204030203" pitchFamily="34" charset="0"/>
            </a:endParaRPr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C728D676-BA93-F460-1EDA-C426E97F0F85}"/>
              </a:ext>
            </a:extLst>
          </p:cNvPr>
          <p:cNvGrpSpPr/>
          <p:nvPr/>
        </p:nvGrpSpPr>
        <p:grpSpPr>
          <a:xfrm>
            <a:off x="650531" y="2873855"/>
            <a:ext cx="6055274" cy="2703222"/>
            <a:chOff x="771632" y="1682586"/>
            <a:chExt cx="6406132" cy="2717148"/>
          </a:xfrm>
        </p:grpSpPr>
        <p:sp>
          <p:nvSpPr>
            <p:cNvPr id="32" name="AutoShape 23">
              <a:extLst>
                <a:ext uri="{FF2B5EF4-FFF2-40B4-BE49-F238E27FC236}">
                  <a16:creationId xmlns:a16="http://schemas.microsoft.com/office/drawing/2014/main" id="{2E09BE79-198B-4A40-5F20-78B64D838F85}"/>
                </a:ext>
              </a:extLst>
            </p:cNvPr>
            <p:cNvSpPr/>
            <p:nvPr/>
          </p:nvSpPr>
          <p:spPr>
            <a:xfrm flipV="1">
              <a:off x="5171026" y="2368830"/>
              <a:ext cx="1029340" cy="770689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 dirty="0"/>
            </a:p>
          </p:txBody>
        </p:sp>
        <p:sp>
          <p:nvSpPr>
            <p:cNvPr id="38" name="AutoShape 17">
              <a:extLst>
                <a:ext uri="{FF2B5EF4-FFF2-40B4-BE49-F238E27FC236}">
                  <a16:creationId xmlns:a16="http://schemas.microsoft.com/office/drawing/2014/main" id="{E52284EC-63CF-2011-7F20-3C50544C4679}"/>
                </a:ext>
              </a:extLst>
            </p:cNvPr>
            <p:cNvSpPr/>
            <p:nvPr/>
          </p:nvSpPr>
          <p:spPr>
            <a:xfrm rot="19876299">
              <a:off x="1774771" y="2623230"/>
              <a:ext cx="593593" cy="570606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TextBox 3">
              <a:extLst>
                <a:ext uri="{FF2B5EF4-FFF2-40B4-BE49-F238E27FC236}">
                  <a16:creationId xmlns:a16="http://schemas.microsoft.com/office/drawing/2014/main" id="{323DE7EB-9677-D4B1-E8BB-830576A8F9F3}"/>
                </a:ext>
              </a:extLst>
            </p:cNvPr>
            <p:cNvSpPr txBox="1"/>
            <p:nvPr/>
          </p:nvSpPr>
          <p:spPr>
            <a:xfrm>
              <a:off x="771632" y="3855377"/>
              <a:ext cx="1356131" cy="54435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Pre Covid</a:t>
              </a:r>
            </a:p>
          </p:txBody>
        </p:sp>
        <p:sp>
          <p:nvSpPr>
            <p:cNvPr id="22" name="TextBox 5">
              <a:extLst>
                <a:ext uri="{FF2B5EF4-FFF2-40B4-BE49-F238E27FC236}">
                  <a16:creationId xmlns:a16="http://schemas.microsoft.com/office/drawing/2014/main" id="{30DB3420-1F18-36A5-0FC4-B786E6214DBD}"/>
                </a:ext>
              </a:extLst>
            </p:cNvPr>
            <p:cNvSpPr txBox="1"/>
            <p:nvPr/>
          </p:nvSpPr>
          <p:spPr>
            <a:xfrm>
              <a:off x="2127763" y="3855377"/>
              <a:ext cx="1356131" cy="54435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2021</a:t>
              </a:r>
            </a:p>
          </p:txBody>
        </p:sp>
        <p:sp>
          <p:nvSpPr>
            <p:cNvPr id="23" name="TextBox 6">
              <a:extLst>
                <a:ext uri="{FF2B5EF4-FFF2-40B4-BE49-F238E27FC236}">
                  <a16:creationId xmlns:a16="http://schemas.microsoft.com/office/drawing/2014/main" id="{84E7A51F-995C-13BE-AA6C-07D9D6D8C381}"/>
                </a:ext>
              </a:extLst>
            </p:cNvPr>
            <p:cNvSpPr txBox="1"/>
            <p:nvPr/>
          </p:nvSpPr>
          <p:spPr>
            <a:xfrm>
              <a:off x="3256609" y="3855377"/>
              <a:ext cx="1356131" cy="54435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2022</a:t>
              </a:r>
            </a:p>
          </p:txBody>
        </p:sp>
        <p:sp>
          <p:nvSpPr>
            <p:cNvPr id="24" name="TextBox 7">
              <a:extLst>
                <a:ext uri="{FF2B5EF4-FFF2-40B4-BE49-F238E27FC236}">
                  <a16:creationId xmlns:a16="http://schemas.microsoft.com/office/drawing/2014/main" id="{E15D5EC6-D480-E258-57CC-97C342757C56}"/>
                </a:ext>
              </a:extLst>
            </p:cNvPr>
            <p:cNvSpPr txBox="1"/>
            <p:nvPr/>
          </p:nvSpPr>
          <p:spPr>
            <a:xfrm>
              <a:off x="4369349" y="3855377"/>
              <a:ext cx="1356131" cy="54435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2023</a:t>
              </a:r>
            </a:p>
          </p:txBody>
        </p:sp>
        <p:grpSp>
          <p:nvGrpSpPr>
            <p:cNvPr id="27" name="Group 11">
              <a:extLst>
                <a:ext uri="{FF2B5EF4-FFF2-40B4-BE49-F238E27FC236}">
                  <a16:creationId xmlns:a16="http://schemas.microsoft.com/office/drawing/2014/main" id="{77A7B49B-9A77-036E-2562-E6B1DE7E817F}"/>
                </a:ext>
              </a:extLst>
            </p:cNvPr>
            <p:cNvGrpSpPr/>
            <p:nvPr/>
          </p:nvGrpSpPr>
          <p:grpSpPr>
            <a:xfrm>
              <a:off x="935280" y="2309907"/>
              <a:ext cx="867402" cy="838113"/>
              <a:chOff x="-236335" y="0"/>
              <a:chExt cx="1907213" cy="1842815"/>
            </a:xfrm>
          </p:grpSpPr>
          <p:grpSp>
            <p:nvGrpSpPr>
              <p:cNvPr id="28" name="Group 12">
                <a:extLst>
                  <a:ext uri="{FF2B5EF4-FFF2-40B4-BE49-F238E27FC236}">
                    <a16:creationId xmlns:a16="http://schemas.microsoft.com/office/drawing/2014/main" id="{563739EB-CCAB-5B51-5859-499C816E443C}"/>
                  </a:ext>
                </a:extLst>
              </p:cNvPr>
              <p:cNvGrpSpPr/>
              <p:nvPr/>
            </p:nvGrpSpPr>
            <p:grpSpPr>
              <a:xfrm>
                <a:off x="-231394" y="0"/>
                <a:ext cx="1902272" cy="1842815"/>
                <a:chOff x="-102424" y="0"/>
                <a:chExt cx="839024" cy="812800"/>
              </a:xfrm>
            </p:grpSpPr>
            <p:sp>
              <p:nvSpPr>
                <p:cNvPr id="36" name="Freeform 13">
                  <a:extLst>
                    <a:ext uri="{FF2B5EF4-FFF2-40B4-BE49-F238E27FC236}">
                      <a16:creationId xmlns:a16="http://schemas.microsoft.com/office/drawing/2014/main" id="{B5ED3B46-1104-473F-F306-5B59FEC73420}"/>
                    </a:ext>
                  </a:extLst>
                </p:cNvPr>
                <p:cNvSpPr/>
                <p:nvPr/>
              </p:nvSpPr>
              <p:spPr>
                <a:xfrm>
                  <a:off x="-102424" y="0"/>
                  <a:ext cx="809173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2C5BA"/>
                </a:solidFill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7" name="TextBox 14">
                  <a:extLst>
                    <a:ext uri="{FF2B5EF4-FFF2-40B4-BE49-F238E27FC236}">
                      <a16:creationId xmlns:a16="http://schemas.microsoft.com/office/drawing/2014/main" id="{F84AAAC0-8FE8-39E7-4303-0657BBD671B9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29" name="TextBox 15">
                <a:extLst>
                  <a:ext uri="{FF2B5EF4-FFF2-40B4-BE49-F238E27FC236}">
                    <a16:creationId xmlns:a16="http://schemas.microsoft.com/office/drawing/2014/main" id="{6B486836-5B6D-E44D-62DF-E58BD40C1B08}"/>
                  </a:ext>
                </a:extLst>
              </p:cNvPr>
              <p:cNvSpPr txBox="1"/>
              <p:nvPr/>
            </p:nvSpPr>
            <p:spPr>
              <a:xfrm>
                <a:off x="-236335" y="261008"/>
                <a:ext cx="1842815" cy="11338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z="3032" spc="45" dirty="0">
                    <a:solidFill>
                      <a:srgbClr val="FFFFFF"/>
                    </a:solidFill>
                    <a:latin typeface="Lato"/>
                  </a:rPr>
                  <a:t>62</a:t>
                </a:r>
              </a:p>
            </p:txBody>
          </p:sp>
        </p:grpSp>
        <p:sp>
          <p:nvSpPr>
            <p:cNvPr id="39" name="AutoShape 23">
              <a:extLst>
                <a:ext uri="{FF2B5EF4-FFF2-40B4-BE49-F238E27FC236}">
                  <a16:creationId xmlns:a16="http://schemas.microsoft.com/office/drawing/2014/main" id="{1162F186-E9D1-69E7-55D6-E24E1D199B10}"/>
                </a:ext>
              </a:extLst>
            </p:cNvPr>
            <p:cNvSpPr/>
            <p:nvPr/>
          </p:nvSpPr>
          <p:spPr>
            <a:xfrm flipV="1">
              <a:off x="2797130" y="2289693"/>
              <a:ext cx="1029340" cy="770689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40" name="Group 24">
              <a:extLst>
                <a:ext uri="{FF2B5EF4-FFF2-40B4-BE49-F238E27FC236}">
                  <a16:creationId xmlns:a16="http://schemas.microsoft.com/office/drawing/2014/main" id="{CE1A88C0-6104-4822-C65C-CD1D68B2EE98}"/>
                </a:ext>
              </a:extLst>
            </p:cNvPr>
            <p:cNvGrpSpPr/>
            <p:nvPr/>
          </p:nvGrpSpPr>
          <p:grpSpPr>
            <a:xfrm>
              <a:off x="2213564" y="2579309"/>
              <a:ext cx="920585" cy="838113"/>
              <a:chOff x="-354099" y="0"/>
              <a:chExt cx="2024150" cy="1842815"/>
            </a:xfrm>
          </p:grpSpPr>
          <p:grpSp>
            <p:nvGrpSpPr>
              <p:cNvPr id="41" name="Group 25">
                <a:extLst>
                  <a:ext uri="{FF2B5EF4-FFF2-40B4-BE49-F238E27FC236}">
                    <a16:creationId xmlns:a16="http://schemas.microsoft.com/office/drawing/2014/main" id="{A497F493-F121-73B4-6668-91D0B4CF960A}"/>
                  </a:ext>
                </a:extLst>
              </p:cNvPr>
              <p:cNvGrpSpPr/>
              <p:nvPr/>
            </p:nvGrpSpPr>
            <p:grpSpPr>
              <a:xfrm>
                <a:off x="-354099" y="0"/>
                <a:ext cx="2024150" cy="1842815"/>
                <a:chOff x="-156179" y="0"/>
                <a:chExt cx="892779" cy="812800"/>
              </a:xfrm>
            </p:grpSpPr>
            <p:sp>
              <p:nvSpPr>
                <p:cNvPr id="50" name="Freeform 26">
                  <a:extLst>
                    <a:ext uri="{FF2B5EF4-FFF2-40B4-BE49-F238E27FC236}">
                      <a16:creationId xmlns:a16="http://schemas.microsoft.com/office/drawing/2014/main" id="{20CA90E9-C99E-1C7A-D65E-EFBA4D1D7F9E}"/>
                    </a:ext>
                  </a:extLst>
                </p:cNvPr>
                <p:cNvSpPr/>
                <p:nvPr/>
              </p:nvSpPr>
              <p:spPr>
                <a:xfrm>
                  <a:off x="-156179" y="0"/>
                  <a:ext cx="809173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282A2"/>
                </a:solidFill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51" name="TextBox 27">
                  <a:extLst>
                    <a:ext uri="{FF2B5EF4-FFF2-40B4-BE49-F238E27FC236}">
                      <a16:creationId xmlns:a16="http://schemas.microsoft.com/office/drawing/2014/main" id="{D301782B-F35E-D3DE-7ECD-4C831F4AB3D6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49" name="TextBox 28">
                <a:extLst>
                  <a:ext uri="{FF2B5EF4-FFF2-40B4-BE49-F238E27FC236}">
                    <a16:creationId xmlns:a16="http://schemas.microsoft.com/office/drawing/2014/main" id="{51E06CE0-B94D-DA8A-0B63-8CA90F6DB91D}"/>
                  </a:ext>
                </a:extLst>
              </p:cNvPr>
              <p:cNvSpPr txBox="1"/>
              <p:nvPr/>
            </p:nvSpPr>
            <p:spPr>
              <a:xfrm>
                <a:off x="-340093" y="261008"/>
                <a:ext cx="1842816" cy="11338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z="3032" spc="45" dirty="0">
                    <a:solidFill>
                      <a:srgbClr val="FFFFFF"/>
                    </a:solidFill>
                    <a:latin typeface="Lato"/>
                  </a:rPr>
                  <a:t>61</a:t>
                </a:r>
              </a:p>
            </p:txBody>
          </p:sp>
        </p:grpSp>
        <p:sp>
          <p:nvSpPr>
            <p:cNvPr id="57" name="AutoShape 34">
              <a:extLst>
                <a:ext uri="{FF2B5EF4-FFF2-40B4-BE49-F238E27FC236}">
                  <a16:creationId xmlns:a16="http://schemas.microsoft.com/office/drawing/2014/main" id="{0904DA42-5E8B-1A2D-8FD5-89478EC2685B}"/>
                </a:ext>
              </a:extLst>
            </p:cNvPr>
            <p:cNvSpPr/>
            <p:nvPr/>
          </p:nvSpPr>
          <p:spPr>
            <a:xfrm>
              <a:off x="3909932" y="2016923"/>
              <a:ext cx="936978" cy="1100741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 dirty="0"/>
            </a:p>
          </p:txBody>
        </p:sp>
        <p:grpSp>
          <p:nvGrpSpPr>
            <p:cNvPr id="58" name="Group 35">
              <a:extLst>
                <a:ext uri="{FF2B5EF4-FFF2-40B4-BE49-F238E27FC236}">
                  <a16:creationId xmlns:a16="http://schemas.microsoft.com/office/drawing/2014/main" id="{689A5061-B401-A049-E7BE-928125370A14}"/>
                </a:ext>
              </a:extLst>
            </p:cNvPr>
            <p:cNvGrpSpPr/>
            <p:nvPr/>
          </p:nvGrpSpPr>
          <p:grpSpPr>
            <a:xfrm>
              <a:off x="3435104" y="1682586"/>
              <a:ext cx="1030320" cy="838113"/>
              <a:chOff x="-595384" y="0"/>
              <a:chExt cx="2265435" cy="1842815"/>
            </a:xfrm>
          </p:grpSpPr>
          <p:grpSp>
            <p:nvGrpSpPr>
              <p:cNvPr id="59" name="Group 36">
                <a:extLst>
                  <a:ext uri="{FF2B5EF4-FFF2-40B4-BE49-F238E27FC236}">
                    <a16:creationId xmlns:a16="http://schemas.microsoft.com/office/drawing/2014/main" id="{21B537B1-85A7-0DF2-0299-4C7AC1D4A3BA}"/>
                  </a:ext>
                </a:extLst>
              </p:cNvPr>
              <p:cNvGrpSpPr/>
              <p:nvPr/>
            </p:nvGrpSpPr>
            <p:grpSpPr>
              <a:xfrm>
                <a:off x="-595384" y="0"/>
                <a:ext cx="2265435" cy="1842815"/>
                <a:chOff x="-262603" y="0"/>
                <a:chExt cx="999203" cy="812800"/>
              </a:xfrm>
            </p:grpSpPr>
            <p:sp>
              <p:nvSpPr>
                <p:cNvPr id="61" name="Freeform 37">
                  <a:extLst>
                    <a:ext uri="{FF2B5EF4-FFF2-40B4-BE49-F238E27FC236}">
                      <a16:creationId xmlns:a16="http://schemas.microsoft.com/office/drawing/2014/main" id="{59EC0986-4717-ED09-7E5D-9CAE7F3F7D7A}"/>
                    </a:ext>
                  </a:extLst>
                </p:cNvPr>
                <p:cNvSpPr/>
                <p:nvPr/>
              </p:nvSpPr>
              <p:spPr>
                <a:xfrm>
                  <a:off x="-262603" y="0"/>
                  <a:ext cx="809173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14455"/>
                </a:solidFill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62" name="TextBox 38">
                  <a:extLst>
                    <a:ext uri="{FF2B5EF4-FFF2-40B4-BE49-F238E27FC236}">
                      <a16:creationId xmlns:a16="http://schemas.microsoft.com/office/drawing/2014/main" id="{FF9C8835-C7FD-A3F7-5DFF-E0E93744A26B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60" name="TextBox 39">
                <a:extLst>
                  <a:ext uri="{FF2B5EF4-FFF2-40B4-BE49-F238E27FC236}">
                    <a16:creationId xmlns:a16="http://schemas.microsoft.com/office/drawing/2014/main" id="{661CE598-FE66-75D8-32D7-DA341A300D5F}"/>
                  </a:ext>
                </a:extLst>
              </p:cNvPr>
              <p:cNvSpPr txBox="1"/>
              <p:nvPr/>
            </p:nvSpPr>
            <p:spPr>
              <a:xfrm>
                <a:off x="-595149" y="232186"/>
                <a:ext cx="1842811" cy="11338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z="3032" spc="45" dirty="0">
                    <a:solidFill>
                      <a:srgbClr val="FFFFFF"/>
                    </a:solidFill>
                    <a:latin typeface="Lato"/>
                  </a:rPr>
                  <a:t>64</a:t>
                </a:r>
              </a:p>
            </p:txBody>
          </p:sp>
        </p:grpSp>
        <p:grpSp>
          <p:nvGrpSpPr>
            <p:cNvPr id="52" name="Group 29">
              <a:extLst>
                <a:ext uri="{FF2B5EF4-FFF2-40B4-BE49-F238E27FC236}">
                  <a16:creationId xmlns:a16="http://schemas.microsoft.com/office/drawing/2014/main" id="{4A50E999-67D1-4C73-25AB-98CBE1410E52}"/>
                </a:ext>
              </a:extLst>
            </p:cNvPr>
            <p:cNvGrpSpPr/>
            <p:nvPr/>
          </p:nvGrpSpPr>
          <p:grpSpPr>
            <a:xfrm>
              <a:off x="4580722" y="2755289"/>
              <a:ext cx="1233307" cy="838113"/>
              <a:chOff x="-1041699" y="0"/>
              <a:chExt cx="2711750" cy="1842815"/>
            </a:xfrm>
          </p:grpSpPr>
          <p:grpSp>
            <p:nvGrpSpPr>
              <p:cNvPr id="53" name="Group 30">
                <a:extLst>
                  <a:ext uri="{FF2B5EF4-FFF2-40B4-BE49-F238E27FC236}">
                    <a16:creationId xmlns:a16="http://schemas.microsoft.com/office/drawing/2014/main" id="{2F6E162A-DDCE-B800-752E-7DD84B28B881}"/>
                  </a:ext>
                </a:extLst>
              </p:cNvPr>
              <p:cNvGrpSpPr/>
              <p:nvPr/>
            </p:nvGrpSpPr>
            <p:grpSpPr>
              <a:xfrm>
                <a:off x="-1041699" y="0"/>
                <a:ext cx="2711750" cy="1842815"/>
                <a:chOff x="-459454" y="0"/>
                <a:chExt cx="1196054" cy="812800"/>
              </a:xfrm>
            </p:grpSpPr>
            <p:sp>
              <p:nvSpPr>
                <p:cNvPr id="56" name="TextBox 32">
                  <a:extLst>
                    <a:ext uri="{FF2B5EF4-FFF2-40B4-BE49-F238E27FC236}">
                      <a16:creationId xmlns:a16="http://schemas.microsoft.com/office/drawing/2014/main" id="{F4DB2043-01A1-5342-3AB5-9EF5730C3090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5" name="Freeform 31">
                  <a:extLst>
                    <a:ext uri="{FF2B5EF4-FFF2-40B4-BE49-F238E27FC236}">
                      <a16:creationId xmlns:a16="http://schemas.microsoft.com/office/drawing/2014/main" id="{42F91E7A-A958-4C23-8FB4-261BC213041D}"/>
                    </a:ext>
                  </a:extLst>
                </p:cNvPr>
                <p:cNvSpPr/>
                <p:nvPr/>
              </p:nvSpPr>
              <p:spPr>
                <a:xfrm>
                  <a:off x="-459454" y="0"/>
                  <a:ext cx="809173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</p:spPr>
              <p:txBody>
                <a:bodyPr/>
                <a:lstStyle/>
                <a:p>
                  <a:endParaRPr lang="it-IT"/>
                </a:p>
              </p:txBody>
            </p:sp>
          </p:grpSp>
          <p:sp>
            <p:nvSpPr>
              <p:cNvPr id="54" name="TextBox 33">
                <a:extLst>
                  <a:ext uri="{FF2B5EF4-FFF2-40B4-BE49-F238E27FC236}">
                    <a16:creationId xmlns:a16="http://schemas.microsoft.com/office/drawing/2014/main" id="{432389F6-3EC1-0BB4-3F27-C954D6E9D683}"/>
                  </a:ext>
                </a:extLst>
              </p:cNvPr>
              <p:cNvSpPr txBox="1"/>
              <p:nvPr/>
            </p:nvSpPr>
            <p:spPr>
              <a:xfrm>
                <a:off x="-993920" y="261008"/>
                <a:ext cx="1842813" cy="11338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z="3032" spc="45" dirty="0">
                    <a:solidFill>
                      <a:srgbClr val="FFFFFF"/>
                    </a:solidFill>
                    <a:latin typeface="Lato"/>
                  </a:rPr>
                  <a:t>60</a:t>
                </a:r>
              </a:p>
            </p:txBody>
          </p:sp>
        </p:grpSp>
        <p:sp>
          <p:nvSpPr>
            <p:cNvPr id="19" name="TextBox 7">
              <a:extLst>
                <a:ext uri="{FF2B5EF4-FFF2-40B4-BE49-F238E27FC236}">
                  <a16:creationId xmlns:a16="http://schemas.microsoft.com/office/drawing/2014/main" id="{9CAA4F77-367B-599B-2391-70EE256A7F3B}"/>
                </a:ext>
              </a:extLst>
            </p:cNvPr>
            <p:cNvSpPr txBox="1"/>
            <p:nvPr/>
          </p:nvSpPr>
          <p:spPr>
            <a:xfrm>
              <a:off x="5562568" y="3855377"/>
              <a:ext cx="1356131" cy="2224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2024</a:t>
              </a:r>
            </a:p>
          </p:txBody>
        </p:sp>
        <p:grpSp>
          <p:nvGrpSpPr>
            <p:cNvPr id="20" name="Group 29">
              <a:extLst>
                <a:ext uri="{FF2B5EF4-FFF2-40B4-BE49-F238E27FC236}">
                  <a16:creationId xmlns:a16="http://schemas.microsoft.com/office/drawing/2014/main" id="{B90BFF7E-08E2-D082-9966-F3EEE3603968}"/>
                </a:ext>
              </a:extLst>
            </p:cNvPr>
            <p:cNvGrpSpPr/>
            <p:nvPr/>
          </p:nvGrpSpPr>
          <p:grpSpPr>
            <a:xfrm>
              <a:off x="5756828" y="1909587"/>
              <a:ext cx="1420936" cy="838113"/>
              <a:chOff x="-1454262" y="0"/>
              <a:chExt cx="3124313" cy="1842815"/>
            </a:xfrm>
          </p:grpSpPr>
          <p:grpSp>
            <p:nvGrpSpPr>
              <p:cNvPr id="25" name="Group 30">
                <a:extLst>
                  <a:ext uri="{FF2B5EF4-FFF2-40B4-BE49-F238E27FC236}">
                    <a16:creationId xmlns:a16="http://schemas.microsoft.com/office/drawing/2014/main" id="{0AA33EF6-9DC2-49DA-F4F8-452A8E86DD0F}"/>
                  </a:ext>
                </a:extLst>
              </p:cNvPr>
              <p:cNvGrpSpPr/>
              <p:nvPr/>
            </p:nvGrpSpPr>
            <p:grpSpPr>
              <a:xfrm>
                <a:off x="-1454262" y="0"/>
                <a:ext cx="3124313" cy="1842815"/>
                <a:chOff x="-641421" y="0"/>
                <a:chExt cx="1378021" cy="812800"/>
              </a:xfrm>
            </p:grpSpPr>
            <p:sp>
              <p:nvSpPr>
                <p:cNvPr id="30" name="TextBox 32">
                  <a:extLst>
                    <a:ext uri="{FF2B5EF4-FFF2-40B4-BE49-F238E27FC236}">
                      <a16:creationId xmlns:a16="http://schemas.microsoft.com/office/drawing/2014/main" id="{D5CEFF2E-BB09-D399-5974-791083BE64EB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1" name="Freeform 31">
                  <a:extLst>
                    <a:ext uri="{FF2B5EF4-FFF2-40B4-BE49-F238E27FC236}">
                      <a16:creationId xmlns:a16="http://schemas.microsoft.com/office/drawing/2014/main" id="{F364DC5D-988C-7779-0983-BB7991CAF020}"/>
                    </a:ext>
                  </a:extLst>
                </p:cNvPr>
                <p:cNvSpPr/>
                <p:nvPr/>
              </p:nvSpPr>
              <p:spPr>
                <a:xfrm>
                  <a:off x="-641421" y="0"/>
                  <a:ext cx="809172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FF6600"/>
                </a:solidFill>
              </p:spPr>
              <p:txBody>
                <a:bodyPr/>
                <a:lstStyle/>
                <a:p>
                  <a:endParaRPr lang="it-IT"/>
                </a:p>
              </p:txBody>
            </p:sp>
          </p:grpSp>
          <p:sp>
            <p:nvSpPr>
              <p:cNvPr id="26" name="TextBox 33">
                <a:extLst>
                  <a:ext uri="{FF2B5EF4-FFF2-40B4-BE49-F238E27FC236}">
                    <a16:creationId xmlns:a16="http://schemas.microsoft.com/office/drawing/2014/main" id="{024E6525-542A-A5DC-D35A-760E24540144}"/>
                  </a:ext>
                </a:extLst>
              </p:cNvPr>
              <p:cNvSpPr txBox="1"/>
              <p:nvPr/>
            </p:nvSpPr>
            <p:spPr>
              <a:xfrm>
                <a:off x="-1406496" y="261008"/>
                <a:ext cx="1842815" cy="11338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z="3032" spc="45" dirty="0">
                    <a:solidFill>
                      <a:srgbClr val="FFFFFF"/>
                    </a:solidFill>
                    <a:latin typeface="Lato"/>
                  </a:rPr>
                  <a:t>63</a:t>
                </a:r>
              </a:p>
            </p:txBody>
          </p:sp>
        </p:grpSp>
      </p:grpSp>
      <p:sp>
        <p:nvSpPr>
          <p:cNvPr id="33" name="object 2">
            <a:extLst>
              <a:ext uri="{FF2B5EF4-FFF2-40B4-BE49-F238E27FC236}">
                <a16:creationId xmlns:a16="http://schemas.microsoft.com/office/drawing/2014/main" id="{7B089350-FF36-E0B5-55AE-4F7B84F8F346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6" name="object 51">
            <a:extLst>
              <a:ext uri="{FF2B5EF4-FFF2-40B4-BE49-F238E27FC236}">
                <a16:creationId xmlns:a16="http://schemas.microsoft.com/office/drawing/2014/main" id="{3FB44BA9-4239-73F0-E231-FAE53682A127}"/>
              </a:ext>
            </a:extLst>
          </p:cNvPr>
          <p:cNvSpPr txBox="1"/>
          <p:nvPr/>
        </p:nvSpPr>
        <p:spPr>
          <a:xfrm>
            <a:off x="7893452" y="3451803"/>
            <a:ext cx="3971429" cy="557245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Trend variazione (%)</a:t>
            </a:r>
          </a:p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Reddito famigliare</a:t>
            </a:r>
          </a:p>
        </p:txBody>
      </p:sp>
      <p:sp>
        <p:nvSpPr>
          <p:cNvPr id="12" name="Freeform 31">
            <a:extLst>
              <a:ext uri="{FF2B5EF4-FFF2-40B4-BE49-F238E27FC236}">
                <a16:creationId xmlns:a16="http://schemas.microsoft.com/office/drawing/2014/main" id="{2EC9C87B-9A53-BBC5-F3C7-E44D744EF8B2}"/>
              </a:ext>
            </a:extLst>
          </p:cNvPr>
          <p:cNvSpPr/>
          <p:nvPr/>
        </p:nvSpPr>
        <p:spPr>
          <a:xfrm>
            <a:off x="6516419" y="3559709"/>
            <a:ext cx="788674" cy="833817"/>
          </a:xfrm>
          <a:custGeom>
            <a:avLst/>
            <a:gdLst/>
            <a:ahLst/>
            <a:cxnLst/>
            <a:rect l="l" t="t" r="r" b="b"/>
            <a:pathLst>
              <a:path w="809173" h="812800">
                <a:moveTo>
                  <a:pt x="404587" y="0"/>
                </a:moveTo>
                <a:cubicBezTo>
                  <a:pt x="628326" y="1001"/>
                  <a:pt x="809174" y="182659"/>
                  <a:pt x="809174" y="406400"/>
                </a:cubicBezTo>
                <a:cubicBezTo>
                  <a:pt x="809174" y="630141"/>
                  <a:pt x="628326" y="811799"/>
                  <a:pt x="404587" y="812800"/>
                </a:cubicBezTo>
                <a:cubicBezTo>
                  <a:pt x="180848" y="811799"/>
                  <a:pt x="0" y="630141"/>
                  <a:pt x="0" y="406400"/>
                </a:cubicBezTo>
                <a:cubicBezTo>
                  <a:pt x="0" y="182659"/>
                  <a:pt x="180848" y="1001"/>
                  <a:pt x="404587" y="0"/>
                </a:cubicBezTo>
                <a:close/>
              </a:path>
            </a:pathLst>
          </a:custGeom>
          <a:solidFill>
            <a:srgbClr val="730303"/>
          </a:solidFill>
        </p:spPr>
        <p:txBody>
          <a:bodyPr/>
          <a:lstStyle/>
          <a:p>
            <a:endParaRPr lang="it-IT"/>
          </a:p>
        </p:txBody>
      </p:sp>
      <p:sp>
        <p:nvSpPr>
          <p:cNvPr id="14" name="TextBox 33">
            <a:extLst>
              <a:ext uri="{FF2B5EF4-FFF2-40B4-BE49-F238E27FC236}">
                <a16:creationId xmlns:a16="http://schemas.microsoft.com/office/drawing/2014/main" id="{81721F3D-A9CF-B76D-3123-6AE83DCAAFCE}"/>
              </a:ext>
            </a:extLst>
          </p:cNvPr>
          <p:cNvSpPr txBox="1"/>
          <p:nvPr/>
        </p:nvSpPr>
        <p:spPr>
          <a:xfrm>
            <a:off x="6504859" y="3674745"/>
            <a:ext cx="792209" cy="5130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4548"/>
              </a:lnSpc>
              <a:spcBef>
                <a:spcPct val="0"/>
              </a:spcBef>
            </a:pPr>
            <a:r>
              <a:rPr lang="en-US" sz="3032" spc="45" dirty="0">
                <a:solidFill>
                  <a:srgbClr val="FFFFFF"/>
                </a:solidFill>
                <a:latin typeface="Lato"/>
              </a:rPr>
              <a:t>62</a:t>
            </a:r>
          </a:p>
        </p:txBody>
      </p:sp>
      <p:sp>
        <p:nvSpPr>
          <p:cNvPr id="16" name="TextBox 7">
            <a:extLst>
              <a:ext uri="{FF2B5EF4-FFF2-40B4-BE49-F238E27FC236}">
                <a16:creationId xmlns:a16="http://schemas.microsoft.com/office/drawing/2014/main" id="{81E01487-90BA-3287-8FBE-3A305A1946D2}"/>
              </a:ext>
            </a:extLst>
          </p:cNvPr>
          <p:cNvSpPr txBox="1"/>
          <p:nvPr/>
        </p:nvSpPr>
        <p:spPr>
          <a:xfrm>
            <a:off x="6259686" y="5031642"/>
            <a:ext cx="1281857" cy="2213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2025</a:t>
            </a:r>
          </a:p>
        </p:txBody>
      </p:sp>
      <p:grpSp>
        <p:nvGrpSpPr>
          <p:cNvPr id="44" name="Gruppo 43">
            <a:extLst>
              <a:ext uri="{FF2B5EF4-FFF2-40B4-BE49-F238E27FC236}">
                <a16:creationId xmlns:a16="http://schemas.microsoft.com/office/drawing/2014/main" id="{21F9CB28-F040-45B4-A524-70753DF7E37A}"/>
              </a:ext>
            </a:extLst>
          </p:cNvPr>
          <p:cNvGrpSpPr/>
          <p:nvPr/>
        </p:nvGrpSpPr>
        <p:grpSpPr>
          <a:xfrm>
            <a:off x="7487307" y="4039737"/>
            <a:ext cx="4783719" cy="2471178"/>
            <a:chOff x="7487307" y="3708043"/>
            <a:chExt cx="4783719" cy="2471178"/>
          </a:xfrm>
        </p:grpSpPr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656CB86F-F515-54CE-9402-F88442389D5C}"/>
                </a:ext>
              </a:extLst>
            </p:cNvPr>
            <p:cNvGrpSpPr/>
            <p:nvPr/>
          </p:nvGrpSpPr>
          <p:grpSpPr>
            <a:xfrm>
              <a:off x="7487307" y="3708043"/>
              <a:ext cx="4543843" cy="2428093"/>
              <a:chOff x="7487307" y="3708043"/>
              <a:chExt cx="4543843" cy="2428093"/>
            </a:xfrm>
          </p:grpSpPr>
          <p:sp>
            <p:nvSpPr>
              <p:cNvPr id="42" name="AutoShape 17">
                <a:extLst>
                  <a:ext uri="{FF2B5EF4-FFF2-40B4-BE49-F238E27FC236}">
                    <a16:creationId xmlns:a16="http://schemas.microsoft.com/office/drawing/2014/main" id="{B49D419B-7D43-F942-20FC-1241E39E3EFD}"/>
                  </a:ext>
                </a:extLst>
              </p:cNvPr>
              <p:cNvSpPr/>
              <p:nvPr/>
            </p:nvSpPr>
            <p:spPr>
              <a:xfrm rot="19876299" flipV="1">
                <a:off x="10898453" y="4173901"/>
                <a:ext cx="687635" cy="25110"/>
              </a:xfrm>
              <a:prstGeom prst="line">
                <a:avLst/>
              </a:prstGeom>
              <a:ln w="57150" cap="flat">
                <a:solidFill>
                  <a:srgbClr val="014455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67" name="Gruppo 66">
                <a:extLst>
                  <a:ext uri="{FF2B5EF4-FFF2-40B4-BE49-F238E27FC236}">
                    <a16:creationId xmlns:a16="http://schemas.microsoft.com/office/drawing/2014/main" id="{31726F61-8B24-B412-811D-28D039E6CDB7}"/>
                  </a:ext>
                </a:extLst>
              </p:cNvPr>
              <p:cNvGrpSpPr/>
              <p:nvPr/>
            </p:nvGrpSpPr>
            <p:grpSpPr>
              <a:xfrm>
                <a:off x="7487307" y="3993327"/>
                <a:ext cx="3990538" cy="2142809"/>
                <a:chOff x="6729738" y="2270703"/>
                <a:chExt cx="4796296" cy="2835784"/>
              </a:xfrm>
            </p:grpSpPr>
            <p:sp>
              <p:nvSpPr>
                <p:cNvPr id="68" name="AutoShape 17">
                  <a:extLst>
                    <a:ext uri="{FF2B5EF4-FFF2-40B4-BE49-F238E27FC236}">
                      <a16:creationId xmlns:a16="http://schemas.microsoft.com/office/drawing/2014/main" id="{9B2559B4-81C7-5D9C-6F36-7BECE9F5321A}"/>
                    </a:ext>
                  </a:extLst>
                </p:cNvPr>
                <p:cNvSpPr/>
                <p:nvPr/>
              </p:nvSpPr>
              <p:spPr>
                <a:xfrm rot="19876299" flipV="1">
                  <a:off x="8626682" y="3259158"/>
                  <a:ext cx="2303801" cy="469173"/>
                </a:xfrm>
                <a:prstGeom prst="line">
                  <a:avLst/>
                </a:prstGeom>
                <a:ln w="57150" cap="flat">
                  <a:solidFill>
                    <a:srgbClr val="014455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it-IT" dirty="0"/>
                </a:p>
              </p:txBody>
            </p:sp>
            <p:sp>
              <p:nvSpPr>
                <p:cNvPr id="69" name="AutoShape 17">
                  <a:extLst>
                    <a:ext uri="{FF2B5EF4-FFF2-40B4-BE49-F238E27FC236}">
                      <a16:creationId xmlns:a16="http://schemas.microsoft.com/office/drawing/2014/main" id="{F0EA5525-EA69-D479-F686-1E80A13E4283}"/>
                    </a:ext>
                  </a:extLst>
                </p:cNvPr>
                <p:cNvSpPr/>
                <p:nvPr/>
              </p:nvSpPr>
              <p:spPr>
                <a:xfrm rot="19876299">
                  <a:off x="7701272" y="3511538"/>
                  <a:ext cx="476102" cy="867301"/>
                </a:xfrm>
                <a:prstGeom prst="line">
                  <a:avLst/>
                </a:prstGeom>
                <a:ln w="57150" cap="flat">
                  <a:solidFill>
                    <a:srgbClr val="014455"/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it-IT"/>
                </a:p>
              </p:txBody>
            </p:sp>
            <p:grpSp>
              <p:nvGrpSpPr>
                <p:cNvPr id="70" name="Group 24">
                  <a:extLst>
                    <a:ext uri="{FF2B5EF4-FFF2-40B4-BE49-F238E27FC236}">
                      <a16:creationId xmlns:a16="http://schemas.microsoft.com/office/drawing/2014/main" id="{3D11BB7B-0F04-1CCD-D892-A436A2C3FC7C}"/>
                    </a:ext>
                  </a:extLst>
                </p:cNvPr>
                <p:cNvGrpSpPr/>
                <p:nvPr/>
              </p:nvGrpSpPr>
              <p:grpSpPr>
                <a:xfrm>
                  <a:off x="8177004" y="3700664"/>
                  <a:ext cx="838113" cy="874681"/>
                  <a:chOff x="772" y="-37650"/>
                  <a:chExt cx="1842815" cy="1923222"/>
                </a:xfrm>
              </p:grpSpPr>
              <p:sp>
                <p:nvSpPr>
                  <p:cNvPr id="86" name="Freeform 26">
                    <a:extLst>
                      <a:ext uri="{FF2B5EF4-FFF2-40B4-BE49-F238E27FC236}">
                        <a16:creationId xmlns:a16="http://schemas.microsoft.com/office/drawing/2014/main" id="{9A9B2C63-3904-3114-30FD-BAF1FAF643EB}"/>
                      </a:ext>
                    </a:extLst>
                  </p:cNvPr>
                  <p:cNvSpPr/>
                  <p:nvPr/>
                </p:nvSpPr>
                <p:spPr>
                  <a:xfrm>
                    <a:off x="65931" y="0"/>
                    <a:ext cx="1712494" cy="18855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9173" h="812800">
                        <a:moveTo>
                          <a:pt x="404587" y="0"/>
                        </a:moveTo>
                        <a:cubicBezTo>
                          <a:pt x="628326" y="1001"/>
                          <a:pt x="809174" y="182659"/>
                          <a:pt x="809174" y="406400"/>
                        </a:cubicBezTo>
                        <a:cubicBezTo>
                          <a:pt x="809174" y="630141"/>
                          <a:pt x="628326" y="811799"/>
                          <a:pt x="404587" y="812800"/>
                        </a:cubicBezTo>
                        <a:cubicBezTo>
                          <a:pt x="180848" y="811799"/>
                          <a:pt x="0" y="630141"/>
                          <a:pt x="0" y="406400"/>
                        </a:cubicBezTo>
                        <a:cubicBezTo>
                          <a:pt x="0" y="182659"/>
                          <a:pt x="180848" y="1001"/>
                          <a:pt x="404587" y="0"/>
                        </a:cubicBezTo>
                        <a:close/>
                      </a:path>
                    </a:pathLst>
                  </a:custGeom>
                  <a:solidFill>
                    <a:srgbClr val="0282A2"/>
                  </a:solidFill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85" name="TextBox 28">
                    <a:extLst>
                      <a:ext uri="{FF2B5EF4-FFF2-40B4-BE49-F238E27FC236}">
                        <a16:creationId xmlns:a16="http://schemas.microsoft.com/office/drawing/2014/main" id="{C8BE8AC8-2207-4984-BBE8-EFD5A8CFD342}"/>
                      </a:ext>
                    </a:extLst>
                  </p:cNvPr>
                  <p:cNvSpPr txBox="1"/>
                  <p:nvPr/>
                </p:nvSpPr>
                <p:spPr>
                  <a:xfrm>
                    <a:off x="772" y="-37650"/>
                    <a:ext cx="1842815" cy="1402513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 defTabSz="554492">
                      <a:lnSpc>
                        <a:spcPts val="4548"/>
                      </a:lnSpc>
                      <a:spcBef>
                        <a:spcPct val="0"/>
                      </a:spcBef>
                    </a:pPr>
                    <a:r>
                      <a:rPr lang="en-US" spc="45" dirty="0">
                        <a:solidFill>
                          <a:srgbClr val="FFFFFF"/>
                        </a:solidFill>
                        <a:latin typeface="Lato"/>
                      </a:rPr>
                      <a:t>-6,4%</a:t>
                    </a:r>
                  </a:p>
                </p:txBody>
              </p:sp>
            </p:grpSp>
            <p:grpSp>
              <p:nvGrpSpPr>
                <p:cNvPr id="71" name="Group 35">
                  <a:extLst>
                    <a:ext uri="{FF2B5EF4-FFF2-40B4-BE49-F238E27FC236}">
                      <a16:creationId xmlns:a16="http://schemas.microsoft.com/office/drawing/2014/main" id="{F12E3A81-62E7-F124-E787-24AC00CFC734}"/>
                    </a:ext>
                  </a:extLst>
                </p:cNvPr>
                <p:cNvGrpSpPr/>
                <p:nvPr/>
              </p:nvGrpSpPr>
              <p:grpSpPr>
                <a:xfrm>
                  <a:off x="9380214" y="3093042"/>
                  <a:ext cx="838114" cy="900141"/>
                  <a:chOff x="-1657" y="1010212"/>
                  <a:chExt cx="1842816" cy="1979199"/>
                </a:xfrm>
              </p:grpSpPr>
              <p:sp>
                <p:nvSpPr>
                  <p:cNvPr id="82" name="Freeform 37">
                    <a:extLst>
                      <a:ext uri="{FF2B5EF4-FFF2-40B4-BE49-F238E27FC236}">
                        <a16:creationId xmlns:a16="http://schemas.microsoft.com/office/drawing/2014/main" id="{C1B7C54D-96ED-B8BB-B2F8-0D3600206D9E}"/>
                      </a:ext>
                    </a:extLst>
                  </p:cNvPr>
                  <p:cNvSpPr/>
                  <p:nvPr/>
                </p:nvSpPr>
                <p:spPr>
                  <a:xfrm>
                    <a:off x="63505" y="1103839"/>
                    <a:ext cx="1712492" cy="18855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9173" h="812800">
                        <a:moveTo>
                          <a:pt x="404587" y="0"/>
                        </a:moveTo>
                        <a:cubicBezTo>
                          <a:pt x="628326" y="1001"/>
                          <a:pt x="809174" y="182659"/>
                          <a:pt x="809174" y="406400"/>
                        </a:cubicBezTo>
                        <a:cubicBezTo>
                          <a:pt x="809174" y="630141"/>
                          <a:pt x="628326" y="811799"/>
                          <a:pt x="404587" y="812800"/>
                        </a:cubicBezTo>
                        <a:cubicBezTo>
                          <a:pt x="180848" y="811799"/>
                          <a:pt x="0" y="630141"/>
                          <a:pt x="0" y="406400"/>
                        </a:cubicBezTo>
                        <a:cubicBezTo>
                          <a:pt x="0" y="182659"/>
                          <a:pt x="180848" y="1001"/>
                          <a:pt x="404587" y="0"/>
                        </a:cubicBezTo>
                        <a:close/>
                      </a:path>
                    </a:pathLst>
                  </a:custGeom>
                  <a:solidFill>
                    <a:srgbClr val="014455"/>
                  </a:solidFill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83" name="TextBox 39">
                    <a:extLst>
                      <a:ext uri="{FF2B5EF4-FFF2-40B4-BE49-F238E27FC236}">
                        <a16:creationId xmlns:a16="http://schemas.microsoft.com/office/drawing/2014/main" id="{4286F38B-447B-3A12-4B03-28A5FD4A0A9C}"/>
                      </a:ext>
                    </a:extLst>
                  </p:cNvPr>
                  <p:cNvSpPr txBox="1"/>
                  <p:nvPr/>
                </p:nvSpPr>
                <p:spPr>
                  <a:xfrm>
                    <a:off x="-1657" y="1010212"/>
                    <a:ext cx="1842816" cy="1402513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 defTabSz="554492">
                      <a:lnSpc>
                        <a:spcPts val="4548"/>
                      </a:lnSpc>
                      <a:spcBef>
                        <a:spcPct val="0"/>
                      </a:spcBef>
                    </a:pPr>
                    <a:r>
                      <a:rPr lang="en-US" spc="45" dirty="0">
                        <a:solidFill>
                          <a:srgbClr val="FFFFFF"/>
                        </a:solidFill>
                        <a:latin typeface="Lato"/>
                      </a:rPr>
                      <a:t>-4,4%</a:t>
                    </a:r>
                  </a:p>
                </p:txBody>
              </p:sp>
            </p:grpSp>
            <p:sp>
              <p:nvSpPr>
                <p:cNvPr id="72" name="TextBox 4">
                  <a:extLst>
                    <a:ext uri="{FF2B5EF4-FFF2-40B4-BE49-F238E27FC236}">
                      <a16:creationId xmlns:a16="http://schemas.microsoft.com/office/drawing/2014/main" id="{0B73D0F0-ECCB-54A9-F812-5F430F6163ED}"/>
                    </a:ext>
                  </a:extLst>
                </p:cNvPr>
                <p:cNvSpPr txBox="1"/>
                <p:nvPr/>
              </p:nvSpPr>
              <p:spPr>
                <a:xfrm>
                  <a:off x="6729738" y="4877902"/>
                  <a:ext cx="1326222" cy="228585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ctr" defTabSz="554492">
                    <a:lnSpc>
                      <a:spcPts val="1892"/>
                    </a:lnSpc>
                  </a:pPr>
                  <a:r>
                    <a:rPr lang="en-US" sz="1455" dirty="0">
                      <a:solidFill>
                        <a:srgbClr val="575756"/>
                      </a:solidFill>
                      <a:latin typeface="Lato Bold"/>
                    </a:rPr>
                    <a:t>Pre Covid</a:t>
                  </a:r>
                </a:p>
              </p:txBody>
            </p:sp>
            <p:sp>
              <p:nvSpPr>
                <p:cNvPr id="2" name="TextBox 5">
                  <a:extLst>
                    <a:ext uri="{FF2B5EF4-FFF2-40B4-BE49-F238E27FC236}">
                      <a16:creationId xmlns:a16="http://schemas.microsoft.com/office/drawing/2014/main" id="{C0429838-1C2F-08F4-8693-D96DCAE165D2}"/>
                    </a:ext>
                  </a:extLst>
                </p:cNvPr>
                <p:cNvSpPr txBox="1"/>
                <p:nvPr/>
              </p:nvSpPr>
              <p:spPr>
                <a:xfrm>
                  <a:off x="7932950" y="4877902"/>
                  <a:ext cx="1326222" cy="228585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ctr" defTabSz="554492">
                    <a:lnSpc>
                      <a:spcPts val="1892"/>
                    </a:lnSpc>
                  </a:pPr>
                  <a:r>
                    <a:rPr lang="en-US" sz="1455" dirty="0">
                      <a:solidFill>
                        <a:srgbClr val="575756"/>
                      </a:solidFill>
                      <a:latin typeface="Lato Bold"/>
                    </a:rPr>
                    <a:t>2021</a:t>
                  </a:r>
                </a:p>
              </p:txBody>
            </p:sp>
            <p:sp>
              <p:nvSpPr>
                <p:cNvPr id="74" name="TextBox 6">
                  <a:extLst>
                    <a:ext uri="{FF2B5EF4-FFF2-40B4-BE49-F238E27FC236}">
                      <a16:creationId xmlns:a16="http://schemas.microsoft.com/office/drawing/2014/main" id="{ACDD8E8C-2A99-A19C-9518-97A62F276815}"/>
                    </a:ext>
                  </a:extLst>
                </p:cNvPr>
                <p:cNvSpPr txBox="1"/>
                <p:nvPr/>
              </p:nvSpPr>
              <p:spPr>
                <a:xfrm>
                  <a:off x="9101271" y="4877902"/>
                  <a:ext cx="1326222" cy="228585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ctr" defTabSz="554492">
                    <a:lnSpc>
                      <a:spcPts val="1892"/>
                    </a:lnSpc>
                  </a:pPr>
                  <a:r>
                    <a:rPr lang="en-US" sz="1455" dirty="0">
                      <a:solidFill>
                        <a:srgbClr val="575756"/>
                      </a:solidFill>
                      <a:latin typeface="Lato Bold"/>
                    </a:rPr>
                    <a:t>2022</a:t>
                  </a:r>
                </a:p>
              </p:txBody>
            </p:sp>
            <p:grpSp>
              <p:nvGrpSpPr>
                <p:cNvPr id="7" name="Gruppo 6">
                  <a:extLst>
                    <a:ext uri="{FF2B5EF4-FFF2-40B4-BE49-F238E27FC236}">
                      <a16:creationId xmlns:a16="http://schemas.microsoft.com/office/drawing/2014/main" id="{E808468D-1B04-6C8A-856E-A576F27D528B}"/>
                    </a:ext>
                  </a:extLst>
                </p:cNvPr>
                <p:cNvGrpSpPr/>
                <p:nvPr/>
              </p:nvGrpSpPr>
              <p:grpSpPr>
                <a:xfrm>
                  <a:off x="10426424" y="2270703"/>
                  <a:ext cx="838111" cy="879871"/>
                  <a:chOff x="10352876" y="2270703"/>
                  <a:chExt cx="838111" cy="879871"/>
                </a:xfrm>
              </p:grpSpPr>
              <p:sp>
                <p:nvSpPr>
                  <p:cNvPr id="80" name="Freeform 37">
                    <a:extLst>
                      <a:ext uri="{FF2B5EF4-FFF2-40B4-BE49-F238E27FC236}">
                        <a16:creationId xmlns:a16="http://schemas.microsoft.com/office/drawing/2014/main" id="{4360FF85-064C-2D5E-FA7E-8E412EEA9B0D}"/>
                      </a:ext>
                    </a:extLst>
                  </p:cNvPr>
                  <p:cNvSpPr/>
                  <p:nvPr/>
                </p:nvSpPr>
                <p:spPr>
                  <a:xfrm>
                    <a:off x="10365062" y="2293015"/>
                    <a:ext cx="778843" cy="8575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9173" h="812800">
                        <a:moveTo>
                          <a:pt x="404587" y="0"/>
                        </a:moveTo>
                        <a:cubicBezTo>
                          <a:pt x="628326" y="1001"/>
                          <a:pt x="809174" y="182659"/>
                          <a:pt x="809174" y="406400"/>
                        </a:cubicBezTo>
                        <a:cubicBezTo>
                          <a:pt x="809174" y="630141"/>
                          <a:pt x="628326" y="811799"/>
                          <a:pt x="404587" y="812800"/>
                        </a:cubicBezTo>
                        <a:cubicBezTo>
                          <a:pt x="180848" y="811799"/>
                          <a:pt x="0" y="630141"/>
                          <a:pt x="0" y="406400"/>
                        </a:cubicBezTo>
                        <a:cubicBezTo>
                          <a:pt x="0" y="182659"/>
                          <a:pt x="180848" y="1001"/>
                          <a:pt x="404587" y="0"/>
                        </a:cubicBezTo>
                        <a:close/>
                      </a:path>
                    </a:pathLst>
                  </a:custGeom>
                  <a:solidFill>
                    <a:srgbClr val="FF6600"/>
                  </a:solidFill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81" name="TextBox 39">
                    <a:extLst>
                      <a:ext uri="{FF2B5EF4-FFF2-40B4-BE49-F238E27FC236}">
                        <a16:creationId xmlns:a16="http://schemas.microsoft.com/office/drawing/2014/main" id="{DAFC4E77-F102-ED3E-6A7D-231774A9C440}"/>
                      </a:ext>
                    </a:extLst>
                  </p:cNvPr>
                  <p:cNvSpPr txBox="1"/>
                  <p:nvPr/>
                </p:nvSpPr>
                <p:spPr>
                  <a:xfrm>
                    <a:off x="10352876" y="2270703"/>
                    <a:ext cx="838111" cy="63786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 defTabSz="554492">
                      <a:lnSpc>
                        <a:spcPts val="4548"/>
                      </a:lnSpc>
                      <a:spcBef>
                        <a:spcPct val="0"/>
                      </a:spcBef>
                    </a:pPr>
                    <a:r>
                      <a:rPr lang="en-US" spc="45" dirty="0">
                        <a:solidFill>
                          <a:srgbClr val="FFFFFF"/>
                        </a:solidFill>
                        <a:latin typeface="Lato"/>
                      </a:rPr>
                      <a:t>-1,1%</a:t>
                    </a:r>
                  </a:p>
                </p:txBody>
              </p:sp>
            </p:grpSp>
            <p:sp>
              <p:nvSpPr>
                <p:cNvPr id="76" name="TextBox 6">
                  <a:extLst>
                    <a:ext uri="{FF2B5EF4-FFF2-40B4-BE49-F238E27FC236}">
                      <a16:creationId xmlns:a16="http://schemas.microsoft.com/office/drawing/2014/main" id="{ED7D8F32-33BB-8B1B-8D8F-0C641B6D505D}"/>
                    </a:ext>
                  </a:extLst>
                </p:cNvPr>
                <p:cNvSpPr txBox="1"/>
                <p:nvPr/>
              </p:nvSpPr>
              <p:spPr>
                <a:xfrm>
                  <a:off x="10199812" y="4877902"/>
                  <a:ext cx="1326222" cy="228585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ctr" defTabSz="554492">
                    <a:lnSpc>
                      <a:spcPts val="1892"/>
                    </a:lnSpc>
                  </a:pPr>
                  <a:r>
                    <a:rPr lang="en-US" sz="1455" dirty="0">
                      <a:solidFill>
                        <a:srgbClr val="575756"/>
                      </a:solidFill>
                      <a:latin typeface="Lato Bold"/>
                    </a:rPr>
                    <a:t>2024</a:t>
                  </a:r>
                </a:p>
              </p:txBody>
            </p:sp>
            <p:grpSp>
              <p:nvGrpSpPr>
                <p:cNvPr id="77" name="Gruppo 76">
                  <a:extLst>
                    <a:ext uri="{FF2B5EF4-FFF2-40B4-BE49-F238E27FC236}">
                      <a16:creationId xmlns:a16="http://schemas.microsoft.com/office/drawing/2014/main" id="{EE97A512-0452-8070-DBD8-C6C5E829F79C}"/>
                    </a:ext>
                  </a:extLst>
                </p:cNvPr>
                <p:cNvGrpSpPr/>
                <p:nvPr/>
              </p:nvGrpSpPr>
              <p:grpSpPr>
                <a:xfrm>
                  <a:off x="6973792" y="3131465"/>
                  <a:ext cx="838113" cy="861717"/>
                  <a:chOff x="6851963" y="3131465"/>
                  <a:chExt cx="838113" cy="861717"/>
                </a:xfrm>
              </p:grpSpPr>
              <p:sp>
                <p:nvSpPr>
                  <p:cNvPr id="78" name="Freeform 20">
                    <a:extLst>
                      <a:ext uri="{FF2B5EF4-FFF2-40B4-BE49-F238E27FC236}">
                        <a16:creationId xmlns:a16="http://schemas.microsoft.com/office/drawing/2014/main" id="{298878EF-A610-FB66-4D97-09E6C03E80B2}"/>
                      </a:ext>
                    </a:extLst>
                  </p:cNvPr>
                  <p:cNvSpPr/>
                  <p:nvPr/>
                </p:nvSpPr>
                <p:spPr>
                  <a:xfrm>
                    <a:off x="6881597" y="3135623"/>
                    <a:ext cx="778843" cy="8575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9173" h="812800">
                        <a:moveTo>
                          <a:pt x="404587" y="0"/>
                        </a:moveTo>
                        <a:cubicBezTo>
                          <a:pt x="628326" y="1001"/>
                          <a:pt x="809174" y="182659"/>
                          <a:pt x="809174" y="406400"/>
                        </a:cubicBezTo>
                        <a:cubicBezTo>
                          <a:pt x="809174" y="630141"/>
                          <a:pt x="628326" y="811799"/>
                          <a:pt x="404587" y="812800"/>
                        </a:cubicBezTo>
                        <a:cubicBezTo>
                          <a:pt x="180848" y="811799"/>
                          <a:pt x="0" y="630141"/>
                          <a:pt x="0" y="406400"/>
                        </a:cubicBezTo>
                        <a:cubicBezTo>
                          <a:pt x="0" y="182659"/>
                          <a:pt x="180848" y="1001"/>
                          <a:pt x="404587" y="0"/>
                        </a:cubicBezTo>
                        <a:close/>
                      </a:path>
                    </a:pathLst>
                  </a:custGeom>
                  <a:solidFill>
                    <a:srgbClr val="01C5BA"/>
                  </a:solidFill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79" name="TextBox 22">
                    <a:extLst>
                      <a:ext uri="{FF2B5EF4-FFF2-40B4-BE49-F238E27FC236}">
                        <a16:creationId xmlns:a16="http://schemas.microsoft.com/office/drawing/2014/main" id="{106A3BA5-8471-0F99-8693-ECA410E08F2C}"/>
                      </a:ext>
                    </a:extLst>
                  </p:cNvPr>
                  <p:cNvSpPr txBox="1"/>
                  <p:nvPr/>
                </p:nvSpPr>
                <p:spPr>
                  <a:xfrm>
                    <a:off x="6851963" y="3131465"/>
                    <a:ext cx="838113" cy="637864"/>
                  </a:xfrm>
                  <a:prstGeom prst="rect">
                    <a:avLst/>
                  </a:prstGeom>
                </p:spPr>
                <p:txBody>
                  <a:bodyPr lIns="0" tIns="0" rIns="0" bIns="0" rtlCol="0" anchor="ctr">
                    <a:spAutoFit/>
                  </a:bodyPr>
                  <a:lstStyle/>
                  <a:p>
                    <a:pPr algn="ctr" defTabSz="554492">
                      <a:lnSpc>
                        <a:spcPts val="4548"/>
                      </a:lnSpc>
                      <a:spcBef>
                        <a:spcPct val="0"/>
                      </a:spcBef>
                    </a:pPr>
                    <a:r>
                      <a:rPr lang="en-US" spc="45" dirty="0">
                        <a:solidFill>
                          <a:srgbClr val="FFFFFF"/>
                        </a:solidFill>
                        <a:latin typeface="Lato"/>
                      </a:rPr>
                      <a:t>-4,4%</a:t>
                    </a:r>
                  </a:p>
                </p:txBody>
              </p:sp>
            </p:grpSp>
          </p:grpSp>
          <p:sp>
            <p:nvSpPr>
              <p:cNvPr id="34" name="Freeform 37">
                <a:extLst>
                  <a:ext uri="{FF2B5EF4-FFF2-40B4-BE49-F238E27FC236}">
                    <a16:creationId xmlns:a16="http://schemas.microsoft.com/office/drawing/2014/main" id="{48ADCCDC-DE58-52B6-13A2-BB3ED0BDF651}"/>
                  </a:ext>
                </a:extLst>
              </p:cNvPr>
              <p:cNvSpPr/>
              <p:nvPr/>
            </p:nvSpPr>
            <p:spPr>
              <a:xfrm>
                <a:off x="11378580" y="3736279"/>
                <a:ext cx="648000" cy="647999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730303"/>
              </a:solidFill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5" name="TextBox 39">
                <a:extLst>
                  <a:ext uri="{FF2B5EF4-FFF2-40B4-BE49-F238E27FC236}">
                    <a16:creationId xmlns:a16="http://schemas.microsoft.com/office/drawing/2014/main" id="{ED12FF1C-8EBA-D63C-823F-51876EE234E0}"/>
                  </a:ext>
                </a:extLst>
              </p:cNvPr>
              <p:cNvSpPr txBox="1"/>
              <p:nvPr/>
            </p:nvSpPr>
            <p:spPr>
              <a:xfrm>
                <a:off x="11333839" y="3708043"/>
                <a:ext cx="697311" cy="48199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pc="45" dirty="0">
                    <a:solidFill>
                      <a:srgbClr val="FFFFFF"/>
                    </a:solidFill>
                    <a:latin typeface="Lato"/>
                  </a:rPr>
                  <a:t>-0,9%</a:t>
                </a:r>
              </a:p>
            </p:txBody>
          </p:sp>
        </p:grpSp>
        <p:sp>
          <p:nvSpPr>
            <p:cNvPr id="43" name="TextBox 6">
              <a:extLst>
                <a:ext uri="{FF2B5EF4-FFF2-40B4-BE49-F238E27FC236}">
                  <a16:creationId xmlns:a16="http://schemas.microsoft.com/office/drawing/2014/main" id="{95CCEDAF-0B0E-6880-5618-32AAB8BCA869}"/>
                </a:ext>
              </a:extLst>
            </p:cNvPr>
            <p:cNvSpPr txBox="1"/>
            <p:nvPr/>
          </p:nvSpPr>
          <p:spPr>
            <a:xfrm>
              <a:off x="11167604" y="5956724"/>
              <a:ext cx="1103422" cy="2224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7048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AutoShape 17">
            <a:extLst>
              <a:ext uri="{FF2B5EF4-FFF2-40B4-BE49-F238E27FC236}">
                <a16:creationId xmlns:a16="http://schemas.microsoft.com/office/drawing/2014/main" id="{97B45590-B485-AE13-FB6A-30A301EFAA54}"/>
              </a:ext>
            </a:extLst>
          </p:cNvPr>
          <p:cNvSpPr/>
          <p:nvPr/>
        </p:nvSpPr>
        <p:spPr>
          <a:xfrm rot="19876299">
            <a:off x="10842121" y="4439692"/>
            <a:ext cx="525355" cy="52006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69" name="Freeform 37">
            <a:extLst>
              <a:ext uri="{FF2B5EF4-FFF2-40B4-BE49-F238E27FC236}">
                <a16:creationId xmlns:a16="http://schemas.microsoft.com/office/drawing/2014/main" id="{77A9D24C-45A7-1899-D3C9-15EDD3BA1F1A}"/>
              </a:ext>
            </a:extLst>
          </p:cNvPr>
          <p:cNvSpPr/>
          <p:nvPr/>
        </p:nvSpPr>
        <p:spPr>
          <a:xfrm>
            <a:off x="11278396" y="3816281"/>
            <a:ext cx="708897" cy="732187"/>
          </a:xfrm>
          <a:custGeom>
            <a:avLst/>
            <a:gdLst/>
            <a:ahLst/>
            <a:cxnLst/>
            <a:rect l="l" t="t" r="r" b="b"/>
            <a:pathLst>
              <a:path w="809173" h="812800">
                <a:moveTo>
                  <a:pt x="404587" y="0"/>
                </a:moveTo>
                <a:cubicBezTo>
                  <a:pt x="628326" y="1001"/>
                  <a:pt x="809174" y="182659"/>
                  <a:pt x="809174" y="406400"/>
                </a:cubicBezTo>
                <a:cubicBezTo>
                  <a:pt x="809174" y="630141"/>
                  <a:pt x="628326" y="811799"/>
                  <a:pt x="404587" y="812800"/>
                </a:cubicBezTo>
                <a:cubicBezTo>
                  <a:pt x="180848" y="811799"/>
                  <a:pt x="0" y="630141"/>
                  <a:pt x="0" y="406400"/>
                </a:cubicBezTo>
                <a:cubicBezTo>
                  <a:pt x="0" y="182659"/>
                  <a:pt x="180848" y="1001"/>
                  <a:pt x="404587" y="0"/>
                </a:cubicBezTo>
                <a:close/>
              </a:path>
            </a:pathLst>
          </a:custGeom>
          <a:solidFill>
            <a:srgbClr val="730303"/>
          </a:solidFill>
        </p:spPr>
        <p:txBody>
          <a:bodyPr/>
          <a:lstStyle/>
          <a:p>
            <a:endParaRPr lang="it-IT"/>
          </a:p>
        </p:txBody>
      </p:sp>
      <p:sp>
        <p:nvSpPr>
          <p:cNvPr id="66" name="AutoShape 17">
            <a:extLst>
              <a:ext uri="{FF2B5EF4-FFF2-40B4-BE49-F238E27FC236}">
                <a16:creationId xmlns:a16="http://schemas.microsoft.com/office/drawing/2014/main" id="{3585ABE4-C86C-5AF8-DD60-963A63A0DAE2}"/>
              </a:ext>
            </a:extLst>
          </p:cNvPr>
          <p:cNvSpPr/>
          <p:nvPr/>
        </p:nvSpPr>
        <p:spPr>
          <a:xfrm rot="19876299">
            <a:off x="5783456" y="3646416"/>
            <a:ext cx="626202" cy="305071"/>
          </a:xfrm>
          <a:prstGeom prst="line">
            <a:avLst/>
          </a:prstGeom>
          <a:ln w="57150" cap="flat">
            <a:solidFill>
              <a:srgbClr val="0144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 dirty="0"/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508E769A-96B9-CCF6-784E-BD6365C92A84}"/>
              </a:ext>
            </a:extLst>
          </p:cNvPr>
          <p:cNvSpPr/>
          <p:nvPr/>
        </p:nvSpPr>
        <p:spPr>
          <a:xfrm>
            <a:off x="7176239" y="1182901"/>
            <a:ext cx="4368239" cy="1717916"/>
          </a:xfrm>
          <a:prstGeom prst="roundRect">
            <a:avLst>
              <a:gd name="adj" fmla="val 9007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object 2"/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2F9262DE-3008-8046-A9D2-BBA10FF94717}"/>
              </a:ext>
            </a:extLst>
          </p:cNvPr>
          <p:cNvSpPr txBox="1"/>
          <p:nvPr/>
        </p:nvSpPr>
        <p:spPr>
          <a:xfrm>
            <a:off x="1064763" y="248653"/>
            <a:ext cx="10842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4000">
                <a:solidFill>
                  <a:srgbClr val="6F6F6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554492"/>
            <a:r>
              <a:rPr lang="it-IT" sz="2800" dirty="0"/>
              <a:t>Non è aumentato l’efficientamento del bilancio famigliare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1AD7076-4A9E-50C8-7ACC-AE04ABB0CA2C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B41612B-7ED0-7AF6-4E0A-739E71EDEC61}"/>
              </a:ext>
            </a:extLst>
          </p:cNvPr>
          <p:cNvSpPr/>
          <p:nvPr/>
        </p:nvSpPr>
        <p:spPr>
          <a:xfrm>
            <a:off x="317906" y="7318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4F9C1A61-C4FB-78D0-872A-1BC38104EB9E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0EB03E11-FF38-7190-7304-451EE6D97CD3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7" name="object 51">
            <a:extLst>
              <a:ext uri="{FF2B5EF4-FFF2-40B4-BE49-F238E27FC236}">
                <a16:creationId xmlns:a16="http://schemas.microsoft.com/office/drawing/2014/main" id="{BD95F9B2-BE9B-AD6E-DC77-FE6D5E91E2DC}"/>
              </a:ext>
            </a:extLst>
          </p:cNvPr>
          <p:cNvSpPr txBox="1"/>
          <p:nvPr/>
        </p:nvSpPr>
        <p:spPr>
          <a:xfrm>
            <a:off x="1173935" y="1503784"/>
            <a:ext cx="4890632" cy="589242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20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Capacità di gestione bilancio</a:t>
            </a:r>
          </a:p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(Punteggio 1-100)</a:t>
            </a:r>
          </a:p>
        </p:txBody>
      </p:sp>
      <p:sp>
        <p:nvSpPr>
          <p:cNvPr id="11" name="object 51">
            <a:extLst>
              <a:ext uri="{FF2B5EF4-FFF2-40B4-BE49-F238E27FC236}">
                <a16:creationId xmlns:a16="http://schemas.microsoft.com/office/drawing/2014/main" id="{2211ED2E-A82F-005A-D9F4-0BAFCABDBC50}"/>
              </a:ext>
            </a:extLst>
          </p:cNvPr>
          <p:cNvSpPr txBox="1"/>
          <p:nvPr/>
        </p:nvSpPr>
        <p:spPr>
          <a:xfrm>
            <a:off x="0" y="6370932"/>
            <a:ext cx="12192000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Se dovesse darsi un voto da 1 a 100, quale voto si darebbe per la sua capacità di gestione del bilancio famigliare?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Pensando alla spesa di tutti i giorni per alimenti, prodotti per la pulizia della casa e per la cura del corpo, lei direbbe che OGGI rispetto un anno fa spende di più, uguale o di meno? Quanto in percentuale?</a:t>
            </a:r>
          </a:p>
          <a:p>
            <a:r>
              <a:rPr lang="it-IT" sz="900" dirty="0">
                <a:solidFill>
                  <a:srgbClr val="575756"/>
                </a:solidFill>
                <a:latin typeface="Lato Light" panose="020F0302020204030203" pitchFamily="34" charset="0"/>
              </a:rPr>
              <a:t>Base: totale campione b 1.000</a:t>
            </a:r>
          </a:p>
        </p:txBody>
      </p:sp>
      <p:grpSp>
        <p:nvGrpSpPr>
          <p:cNvPr id="94" name="Gruppo 93">
            <a:extLst>
              <a:ext uri="{FF2B5EF4-FFF2-40B4-BE49-F238E27FC236}">
                <a16:creationId xmlns:a16="http://schemas.microsoft.com/office/drawing/2014/main" id="{0F099581-7AF5-61AA-1EDD-408726FC5482}"/>
              </a:ext>
            </a:extLst>
          </p:cNvPr>
          <p:cNvGrpSpPr/>
          <p:nvPr/>
        </p:nvGrpSpPr>
        <p:grpSpPr>
          <a:xfrm>
            <a:off x="52212" y="2398288"/>
            <a:ext cx="6048265" cy="2651492"/>
            <a:chOff x="6729738" y="2961411"/>
            <a:chExt cx="5450866" cy="2407821"/>
          </a:xfrm>
        </p:grpSpPr>
        <p:sp>
          <p:nvSpPr>
            <p:cNvPr id="93" name="AutoShape 17">
              <a:extLst>
                <a:ext uri="{FF2B5EF4-FFF2-40B4-BE49-F238E27FC236}">
                  <a16:creationId xmlns:a16="http://schemas.microsoft.com/office/drawing/2014/main" id="{5213B8D9-F7A6-B69E-DC33-30D3412E6D8A}"/>
                </a:ext>
              </a:extLst>
            </p:cNvPr>
            <p:cNvSpPr/>
            <p:nvPr/>
          </p:nvSpPr>
          <p:spPr>
            <a:xfrm rot="19876299">
              <a:off x="9858243" y="3656493"/>
              <a:ext cx="269720" cy="915402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92" name="AutoShape 17">
              <a:extLst>
                <a:ext uri="{FF2B5EF4-FFF2-40B4-BE49-F238E27FC236}">
                  <a16:creationId xmlns:a16="http://schemas.microsoft.com/office/drawing/2014/main" id="{58FB7F7E-D49F-C0F1-6B14-CB42C4B88BF1}"/>
                </a:ext>
              </a:extLst>
            </p:cNvPr>
            <p:cNvSpPr/>
            <p:nvPr/>
          </p:nvSpPr>
          <p:spPr>
            <a:xfrm rot="19876299" flipV="1">
              <a:off x="10597554" y="4377937"/>
              <a:ext cx="659887" cy="339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 dirty="0"/>
            </a:p>
          </p:txBody>
        </p:sp>
        <p:sp>
          <p:nvSpPr>
            <p:cNvPr id="29" name="AutoShape 17">
              <a:extLst>
                <a:ext uri="{FF2B5EF4-FFF2-40B4-BE49-F238E27FC236}">
                  <a16:creationId xmlns:a16="http://schemas.microsoft.com/office/drawing/2014/main" id="{9780D1E8-632D-6624-2A5E-3389FA1CC23E}"/>
                </a:ext>
              </a:extLst>
            </p:cNvPr>
            <p:cNvSpPr/>
            <p:nvPr/>
          </p:nvSpPr>
          <p:spPr>
            <a:xfrm rot="19876299" flipV="1">
              <a:off x="8651930" y="3888724"/>
              <a:ext cx="755074" cy="65869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AutoShape 17">
              <a:extLst>
                <a:ext uri="{FF2B5EF4-FFF2-40B4-BE49-F238E27FC236}">
                  <a16:creationId xmlns:a16="http://schemas.microsoft.com/office/drawing/2014/main" id="{0D9D4FEB-7A52-B8F8-C182-AD8A0D0E54BB}"/>
                </a:ext>
              </a:extLst>
            </p:cNvPr>
            <p:cNvSpPr/>
            <p:nvPr/>
          </p:nvSpPr>
          <p:spPr>
            <a:xfrm rot="19876299">
              <a:off x="7849481" y="3260750"/>
              <a:ext cx="269720" cy="915402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32" name="Group 24">
              <a:extLst>
                <a:ext uri="{FF2B5EF4-FFF2-40B4-BE49-F238E27FC236}">
                  <a16:creationId xmlns:a16="http://schemas.microsoft.com/office/drawing/2014/main" id="{C6012456-7E2D-5D11-9F01-55A0BA38DBE6}"/>
                </a:ext>
              </a:extLst>
            </p:cNvPr>
            <p:cNvGrpSpPr/>
            <p:nvPr/>
          </p:nvGrpSpPr>
          <p:grpSpPr>
            <a:xfrm>
              <a:off x="7900146" y="3717785"/>
              <a:ext cx="853184" cy="850295"/>
              <a:chOff x="-205903" y="-2"/>
              <a:chExt cx="1875957" cy="1869600"/>
            </a:xfrm>
          </p:grpSpPr>
          <p:grpSp>
            <p:nvGrpSpPr>
              <p:cNvPr id="54" name="Group 25">
                <a:extLst>
                  <a:ext uri="{FF2B5EF4-FFF2-40B4-BE49-F238E27FC236}">
                    <a16:creationId xmlns:a16="http://schemas.microsoft.com/office/drawing/2014/main" id="{DFC07B27-7363-3E79-BCF4-978FE73F3A73}"/>
                  </a:ext>
                </a:extLst>
              </p:cNvPr>
              <p:cNvGrpSpPr/>
              <p:nvPr/>
            </p:nvGrpSpPr>
            <p:grpSpPr>
              <a:xfrm>
                <a:off x="-188516" y="-2"/>
                <a:ext cx="1858570" cy="1869600"/>
                <a:chOff x="-83149" y="-1"/>
                <a:chExt cx="819749" cy="824614"/>
              </a:xfrm>
            </p:grpSpPr>
            <p:sp>
              <p:nvSpPr>
                <p:cNvPr id="56" name="Freeform 26">
                  <a:extLst>
                    <a:ext uri="{FF2B5EF4-FFF2-40B4-BE49-F238E27FC236}">
                      <a16:creationId xmlns:a16="http://schemas.microsoft.com/office/drawing/2014/main" id="{B9BE6AC4-49B2-211C-BA70-6605DF741D5A}"/>
                    </a:ext>
                  </a:extLst>
                </p:cNvPr>
                <p:cNvSpPr/>
                <p:nvPr/>
              </p:nvSpPr>
              <p:spPr>
                <a:xfrm>
                  <a:off x="-83149" y="-1"/>
                  <a:ext cx="818866" cy="8246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282A2"/>
                </a:solidFill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58" name="TextBox 27">
                  <a:extLst>
                    <a:ext uri="{FF2B5EF4-FFF2-40B4-BE49-F238E27FC236}">
                      <a16:creationId xmlns:a16="http://schemas.microsoft.com/office/drawing/2014/main" id="{08FCDDDD-2920-7024-2B37-DA5A0FDB04A1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55" name="TextBox 28">
                <a:extLst>
                  <a:ext uri="{FF2B5EF4-FFF2-40B4-BE49-F238E27FC236}">
                    <a16:creationId xmlns:a16="http://schemas.microsoft.com/office/drawing/2014/main" id="{7211B6A0-FF27-5CA8-7410-008AD95F4825}"/>
                  </a:ext>
                </a:extLst>
              </p:cNvPr>
              <p:cNvSpPr txBox="1"/>
              <p:nvPr/>
            </p:nvSpPr>
            <p:spPr>
              <a:xfrm>
                <a:off x="-205903" y="320990"/>
                <a:ext cx="1842814" cy="97963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z="2800" spc="45" dirty="0">
                    <a:solidFill>
                      <a:srgbClr val="FFFFFF"/>
                    </a:solidFill>
                    <a:latin typeface="Lato"/>
                  </a:rPr>
                  <a:t>67</a:t>
                </a:r>
              </a:p>
            </p:txBody>
          </p:sp>
        </p:grpSp>
        <p:grpSp>
          <p:nvGrpSpPr>
            <p:cNvPr id="33" name="Group 35">
              <a:extLst>
                <a:ext uri="{FF2B5EF4-FFF2-40B4-BE49-F238E27FC236}">
                  <a16:creationId xmlns:a16="http://schemas.microsoft.com/office/drawing/2014/main" id="{7E8A5DD1-2927-9004-2626-F5892F89F1C2}"/>
                </a:ext>
              </a:extLst>
            </p:cNvPr>
            <p:cNvGrpSpPr/>
            <p:nvPr/>
          </p:nvGrpSpPr>
          <p:grpSpPr>
            <a:xfrm>
              <a:off x="8944728" y="3308098"/>
              <a:ext cx="852272" cy="850295"/>
              <a:chOff x="-150367" y="1103837"/>
              <a:chExt cx="1873950" cy="1869601"/>
            </a:xfrm>
          </p:grpSpPr>
          <p:sp>
            <p:nvSpPr>
              <p:cNvPr id="52" name="Freeform 37">
                <a:extLst>
                  <a:ext uri="{FF2B5EF4-FFF2-40B4-BE49-F238E27FC236}">
                    <a16:creationId xmlns:a16="http://schemas.microsoft.com/office/drawing/2014/main" id="{B5FC1CD3-DDEC-ECC5-C8DF-AC9A43FB0F76}"/>
                  </a:ext>
                </a:extLst>
              </p:cNvPr>
              <p:cNvSpPr/>
              <p:nvPr/>
            </p:nvSpPr>
            <p:spPr>
              <a:xfrm>
                <a:off x="-150367" y="1103837"/>
                <a:ext cx="1856568" cy="1869601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14455"/>
              </a:solidFill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0" name="TextBox 39">
                <a:extLst>
                  <a:ext uri="{FF2B5EF4-FFF2-40B4-BE49-F238E27FC236}">
                    <a16:creationId xmlns:a16="http://schemas.microsoft.com/office/drawing/2014/main" id="{544EDF59-4838-9AB0-60C9-BCC4F2E722BB}"/>
                  </a:ext>
                </a:extLst>
              </p:cNvPr>
              <p:cNvSpPr txBox="1"/>
              <p:nvPr/>
            </p:nvSpPr>
            <p:spPr>
              <a:xfrm>
                <a:off x="-119233" y="1379694"/>
                <a:ext cx="1842816" cy="97963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z="2800" spc="45" dirty="0">
                    <a:solidFill>
                      <a:srgbClr val="FFFFFF"/>
                    </a:solidFill>
                    <a:latin typeface="Lato"/>
                  </a:rPr>
                  <a:t>69</a:t>
                </a:r>
                <a:endParaRPr lang="en-US" sz="2400" spc="45" dirty="0">
                  <a:solidFill>
                    <a:srgbClr val="FFFFFF"/>
                  </a:solidFill>
                  <a:latin typeface="Lato"/>
                </a:endParaRPr>
              </a:p>
            </p:txBody>
          </p:sp>
        </p:grpSp>
        <p:sp>
          <p:nvSpPr>
            <p:cNvPr id="34" name="TextBox 4">
              <a:extLst>
                <a:ext uri="{FF2B5EF4-FFF2-40B4-BE49-F238E27FC236}">
                  <a16:creationId xmlns:a16="http://schemas.microsoft.com/office/drawing/2014/main" id="{68271E01-F9BE-C9D5-38EF-149777920613}"/>
                </a:ext>
              </a:extLst>
            </p:cNvPr>
            <p:cNvSpPr txBox="1"/>
            <p:nvPr/>
          </p:nvSpPr>
          <p:spPr>
            <a:xfrm>
              <a:off x="6729738" y="5138904"/>
              <a:ext cx="1326221" cy="2285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Pre Covid</a:t>
              </a:r>
            </a:p>
          </p:txBody>
        </p:sp>
        <p:sp>
          <p:nvSpPr>
            <p:cNvPr id="35" name="TextBox 5">
              <a:extLst>
                <a:ext uri="{FF2B5EF4-FFF2-40B4-BE49-F238E27FC236}">
                  <a16:creationId xmlns:a16="http://schemas.microsoft.com/office/drawing/2014/main" id="{5AF6E93E-0863-40FA-57A3-345285732469}"/>
                </a:ext>
              </a:extLst>
            </p:cNvPr>
            <p:cNvSpPr txBox="1"/>
            <p:nvPr/>
          </p:nvSpPr>
          <p:spPr>
            <a:xfrm>
              <a:off x="7600927" y="5138904"/>
              <a:ext cx="1326221" cy="2285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2021</a:t>
              </a:r>
            </a:p>
          </p:txBody>
        </p:sp>
        <p:sp>
          <p:nvSpPr>
            <p:cNvPr id="36" name="TextBox 6">
              <a:extLst>
                <a:ext uri="{FF2B5EF4-FFF2-40B4-BE49-F238E27FC236}">
                  <a16:creationId xmlns:a16="http://schemas.microsoft.com/office/drawing/2014/main" id="{34F7B1C6-0608-B793-32A6-A0930E12382B}"/>
                </a:ext>
              </a:extLst>
            </p:cNvPr>
            <p:cNvSpPr txBox="1"/>
            <p:nvPr/>
          </p:nvSpPr>
          <p:spPr>
            <a:xfrm>
              <a:off x="8692768" y="5138904"/>
              <a:ext cx="1326221" cy="2285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2022</a:t>
              </a:r>
            </a:p>
          </p:txBody>
        </p:sp>
        <p:grpSp>
          <p:nvGrpSpPr>
            <p:cNvPr id="64" name="Gruppo 63">
              <a:extLst>
                <a:ext uri="{FF2B5EF4-FFF2-40B4-BE49-F238E27FC236}">
                  <a16:creationId xmlns:a16="http://schemas.microsoft.com/office/drawing/2014/main" id="{EFBFCF58-85A6-84D1-0FFB-FFFC98FBB083}"/>
                </a:ext>
              </a:extLst>
            </p:cNvPr>
            <p:cNvGrpSpPr/>
            <p:nvPr/>
          </p:nvGrpSpPr>
          <p:grpSpPr>
            <a:xfrm>
              <a:off x="9858852" y="4067376"/>
              <a:ext cx="844367" cy="850295"/>
              <a:chOff x="10338144" y="2293014"/>
              <a:chExt cx="844367" cy="850295"/>
            </a:xfrm>
          </p:grpSpPr>
          <p:sp>
            <p:nvSpPr>
              <p:cNvPr id="43" name="Freeform 37">
                <a:extLst>
                  <a:ext uri="{FF2B5EF4-FFF2-40B4-BE49-F238E27FC236}">
                    <a16:creationId xmlns:a16="http://schemas.microsoft.com/office/drawing/2014/main" id="{D5B9A3B4-9A40-3411-3B7C-314D66360FCE}"/>
                  </a:ext>
                </a:extLst>
              </p:cNvPr>
              <p:cNvSpPr/>
              <p:nvPr/>
            </p:nvSpPr>
            <p:spPr>
              <a:xfrm>
                <a:off x="10338144" y="2293014"/>
                <a:ext cx="844367" cy="850295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2" name="TextBox 39">
                <a:extLst>
                  <a:ext uri="{FF2B5EF4-FFF2-40B4-BE49-F238E27FC236}">
                    <a16:creationId xmlns:a16="http://schemas.microsoft.com/office/drawing/2014/main" id="{CBF8B34F-B443-4387-24CE-10C9A54200F5}"/>
                  </a:ext>
                </a:extLst>
              </p:cNvPr>
              <p:cNvSpPr txBox="1"/>
              <p:nvPr/>
            </p:nvSpPr>
            <p:spPr>
              <a:xfrm>
                <a:off x="10341263" y="2465208"/>
                <a:ext cx="838111" cy="445536"/>
              </a:xfrm>
              <a:prstGeom prst="rect">
                <a:avLst/>
              </a:prstGeom>
            </p:spPr>
            <p:txBody>
              <a:bodyPr lIns="0" tIns="0" rIns="0" bIns="0" rtlCol="0" anchor="ctr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z="2800" spc="45" dirty="0">
                    <a:solidFill>
                      <a:srgbClr val="FFFFFF"/>
                    </a:solidFill>
                    <a:latin typeface="Lato"/>
                  </a:rPr>
                  <a:t>65</a:t>
                </a:r>
              </a:p>
            </p:txBody>
          </p:sp>
        </p:grpSp>
        <p:sp>
          <p:nvSpPr>
            <p:cNvPr id="40" name="TextBox 6">
              <a:extLst>
                <a:ext uri="{FF2B5EF4-FFF2-40B4-BE49-F238E27FC236}">
                  <a16:creationId xmlns:a16="http://schemas.microsoft.com/office/drawing/2014/main" id="{BEEFAB9C-5495-9C80-AB25-CD5B64DA0DB9}"/>
                </a:ext>
              </a:extLst>
            </p:cNvPr>
            <p:cNvSpPr txBox="1"/>
            <p:nvPr/>
          </p:nvSpPr>
          <p:spPr>
            <a:xfrm>
              <a:off x="9707381" y="5138904"/>
              <a:ext cx="1326221" cy="2285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2023</a:t>
              </a:r>
            </a:p>
          </p:txBody>
        </p:sp>
        <p:grpSp>
          <p:nvGrpSpPr>
            <p:cNvPr id="63" name="Gruppo 62">
              <a:extLst>
                <a:ext uri="{FF2B5EF4-FFF2-40B4-BE49-F238E27FC236}">
                  <a16:creationId xmlns:a16="http://schemas.microsoft.com/office/drawing/2014/main" id="{B5FEA009-3702-A24A-B38F-A15D4DC5AD30}"/>
                </a:ext>
              </a:extLst>
            </p:cNvPr>
            <p:cNvGrpSpPr/>
            <p:nvPr/>
          </p:nvGrpSpPr>
          <p:grpSpPr>
            <a:xfrm>
              <a:off x="6970664" y="2961411"/>
              <a:ext cx="844368" cy="850295"/>
              <a:chOff x="6846709" y="3135622"/>
              <a:chExt cx="844368" cy="850295"/>
            </a:xfrm>
          </p:grpSpPr>
          <p:sp>
            <p:nvSpPr>
              <p:cNvPr id="61" name="Freeform 20">
                <a:extLst>
                  <a:ext uri="{FF2B5EF4-FFF2-40B4-BE49-F238E27FC236}">
                    <a16:creationId xmlns:a16="http://schemas.microsoft.com/office/drawing/2014/main" id="{BB292566-7828-A38C-2476-198C60651326}"/>
                  </a:ext>
                </a:extLst>
              </p:cNvPr>
              <p:cNvSpPr/>
              <p:nvPr/>
            </p:nvSpPr>
            <p:spPr>
              <a:xfrm>
                <a:off x="6846709" y="3135622"/>
                <a:ext cx="844368" cy="850295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1C5BA"/>
              </a:solidFill>
            </p:spPr>
            <p:txBody>
              <a:bodyPr/>
              <a:lstStyle/>
              <a:p>
                <a:endParaRPr lang="it-IT" dirty="0"/>
              </a:p>
            </p:txBody>
          </p:sp>
          <p:sp>
            <p:nvSpPr>
              <p:cNvPr id="60" name="TextBox 22">
                <a:extLst>
                  <a:ext uri="{FF2B5EF4-FFF2-40B4-BE49-F238E27FC236}">
                    <a16:creationId xmlns:a16="http://schemas.microsoft.com/office/drawing/2014/main" id="{9D295847-F870-F458-43B0-5833A702A2DC}"/>
                  </a:ext>
                </a:extLst>
              </p:cNvPr>
              <p:cNvSpPr txBox="1"/>
              <p:nvPr/>
            </p:nvSpPr>
            <p:spPr>
              <a:xfrm>
                <a:off x="6849837" y="3264674"/>
                <a:ext cx="838113" cy="445536"/>
              </a:xfrm>
              <a:prstGeom prst="rect">
                <a:avLst/>
              </a:prstGeom>
            </p:spPr>
            <p:txBody>
              <a:bodyPr lIns="0" tIns="0" rIns="0" bIns="0" rtlCol="0" anchor="ctr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z="2800" spc="45" dirty="0">
                    <a:solidFill>
                      <a:srgbClr val="FFFFFF"/>
                    </a:solidFill>
                    <a:latin typeface="Lato"/>
                  </a:rPr>
                  <a:t>72</a:t>
                </a:r>
              </a:p>
            </p:txBody>
          </p:sp>
        </p:grpSp>
        <p:grpSp>
          <p:nvGrpSpPr>
            <p:cNvPr id="88" name="Gruppo 87">
              <a:extLst>
                <a:ext uri="{FF2B5EF4-FFF2-40B4-BE49-F238E27FC236}">
                  <a16:creationId xmlns:a16="http://schemas.microsoft.com/office/drawing/2014/main" id="{54792620-0037-0E1A-3B5E-DF3F2AAA6732}"/>
                </a:ext>
              </a:extLst>
            </p:cNvPr>
            <p:cNvGrpSpPr/>
            <p:nvPr/>
          </p:nvGrpSpPr>
          <p:grpSpPr>
            <a:xfrm>
              <a:off x="11005850" y="3832396"/>
              <a:ext cx="844367" cy="850295"/>
              <a:chOff x="10474477" y="2284851"/>
              <a:chExt cx="844367" cy="850295"/>
            </a:xfrm>
          </p:grpSpPr>
          <p:sp>
            <p:nvSpPr>
              <p:cNvPr id="89" name="Freeform 37">
                <a:extLst>
                  <a:ext uri="{FF2B5EF4-FFF2-40B4-BE49-F238E27FC236}">
                    <a16:creationId xmlns:a16="http://schemas.microsoft.com/office/drawing/2014/main" id="{6C4556B1-110E-4CFD-5E9A-BC6426492BD1}"/>
                  </a:ext>
                </a:extLst>
              </p:cNvPr>
              <p:cNvSpPr/>
              <p:nvPr/>
            </p:nvSpPr>
            <p:spPr>
              <a:xfrm>
                <a:off x="10474477" y="2284851"/>
                <a:ext cx="844367" cy="850295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FF6600"/>
              </a:solidFill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0" name="TextBox 39">
                <a:extLst>
                  <a:ext uri="{FF2B5EF4-FFF2-40B4-BE49-F238E27FC236}">
                    <a16:creationId xmlns:a16="http://schemas.microsoft.com/office/drawing/2014/main" id="{32E89D0E-9DD0-EAB0-502D-D7C98F02C695}"/>
                  </a:ext>
                </a:extLst>
              </p:cNvPr>
              <p:cNvSpPr txBox="1"/>
              <p:nvPr/>
            </p:nvSpPr>
            <p:spPr>
              <a:xfrm>
                <a:off x="10476968" y="2459473"/>
                <a:ext cx="838111" cy="44553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z="2800" spc="45" dirty="0">
                    <a:solidFill>
                      <a:srgbClr val="FFFFFF"/>
                    </a:solidFill>
                    <a:latin typeface="Lato"/>
                  </a:rPr>
                  <a:t>66</a:t>
                </a:r>
              </a:p>
            </p:txBody>
          </p:sp>
        </p:grpSp>
        <p:sp>
          <p:nvSpPr>
            <p:cNvPr id="91" name="TextBox 6">
              <a:extLst>
                <a:ext uri="{FF2B5EF4-FFF2-40B4-BE49-F238E27FC236}">
                  <a16:creationId xmlns:a16="http://schemas.microsoft.com/office/drawing/2014/main" id="{DDEE1A86-A673-F9C8-9AD7-D0CE65B21D96}"/>
                </a:ext>
              </a:extLst>
            </p:cNvPr>
            <p:cNvSpPr txBox="1"/>
            <p:nvPr/>
          </p:nvSpPr>
          <p:spPr>
            <a:xfrm>
              <a:off x="10854383" y="5140647"/>
              <a:ext cx="1326221" cy="2285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2024</a:t>
              </a:r>
            </a:p>
          </p:txBody>
        </p:sp>
      </p:grp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1037B71-371B-2E52-4035-7D1BC199940C}"/>
              </a:ext>
            </a:extLst>
          </p:cNvPr>
          <p:cNvSpPr txBox="1"/>
          <p:nvPr/>
        </p:nvSpPr>
        <p:spPr>
          <a:xfrm>
            <a:off x="7264485" y="1251777"/>
            <a:ext cx="4191747" cy="1584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6000" dirty="0">
                <a:solidFill>
                  <a:srgbClr val="73030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46%</a:t>
            </a:r>
            <a:endParaRPr lang="it-IT" sz="3600" b="1" dirty="0">
              <a:solidFill>
                <a:srgbClr val="730303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ha </a:t>
            </a:r>
            <a:r>
              <a:rPr lang="it-IT" sz="2000" b="1" dirty="0">
                <a:solidFill>
                  <a:srgbClr val="730303"/>
                </a:solidFill>
                <a:latin typeface="Lato" panose="020F0502020204030203" pitchFamily="34" charset="0"/>
              </a:rPr>
              <a:t>speso di più per i beni essenziali </a:t>
            </a:r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rispetto al 2024</a:t>
            </a:r>
          </a:p>
        </p:txBody>
      </p:sp>
      <p:pic>
        <p:nvPicPr>
          <p:cNvPr id="9" name="Elemento grafico 8" descr="Carrello della spesa">
            <a:extLst>
              <a:ext uri="{FF2B5EF4-FFF2-40B4-BE49-F238E27FC236}">
                <a16:creationId xmlns:a16="http://schemas.microsoft.com/office/drawing/2014/main" id="{E8CC41D4-56B7-AFEF-E08C-86AB93CF30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77206" y="1421281"/>
            <a:ext cx="720000" cy="720000"/>
          </a:xfrm>
          <a:prstGeom prst="rect">
            <a:avLst/>
          </a:prstGeom>
        </p:spPr>
      </p:pic>
      <p:sp>
        <p:nvSpPr>
          <p:cNvPr id="10" name="object 51">
            <a:extLst>
              <a:ext uri="{FF2B5EF4-FFF2-40B4-BE49-F238E27FC236}">
                <a16:creationId xmlns:a16="http://schemas.microsoft.com/office/drawing/2014/main" id="{9DC368D0-BB59-03A8-66B1-BD50B19E3F07}"/>
              </a:ext>
            </a:extLst>
          </p:cNvPr>
          <p:cNvSpPr txBox="1"/>
          <p:nvPr/>
        </p:nvSpPr>
        <p:spPr>
          <a:xfrm>
            <a:off x="6755176" y="3399287"/>
            <a:ext cx="4916509" cy="495818"/>
          </a:xfrm>
          <a:prstGeom prst="rect">
            <a:avLst/>
          </a:prstGeom>
        </p:spPr>
        <p:txBody>
          <a:bodyPr vert="horz" wrap="square" lIns="0" tIns="3851" rIns="0" bIns="0" rtlCol="0">
            <a:spAutoFit/>
          </a:bodyPr>
          <a:lstStyle/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Trend variazione (%)</a:t>
            </a:r>
          </a:p>
          <a:p>
            <a:pPr marL="137083" marR="3081" indent="-129767" algn="ctr" defTabSz="554492">
              <a:lnSpc>
                <a:spcPct val="104200"/>
              </a:lnSpc>
              <a:spcBef>
                <a:spcPts val="30"/>
              </a:spcBef>
            </a:pPr>
            <a:r>
              <a:rPr lang="it-IT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spesa per beni essenziali</a:t>
            </a:r>
            <a:endParaRPr lang="it-IT" sz="1600" b="1" dirty="0">
              <a:solidFill>
                <a:prstClr val="black"/>
              </a:solidFill>
              <a:latin typeface="Lato Light" panose="020F0302020204030203" pitchFamily="34" charset="0"/>
              <a:cs typeface="Tahoma"/>
            </a:endParaRP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375CE743-5868-B25A-6C39-F46049C7053D}"/>
              </a:ext>
            </a:extLst>
          </p:cNvPr>
          <p:cNvGrpSpPr/>
          <p:nvPr/>
        </p:nvGrpSpPr>
        <p:grpSpPr>
          <a:xfrm>
            <a:off x="6612178" y="3990958"/>
            <a:ext cx="4669224" cy="2346837"/>
            <a:chOff x="6098680" y="2459341"/>
            <a:chExt cx="5520309" cy="2905784"/>
          </a:xfrm>
        </p:grpSpPr>
        <p:sp>
          <p:nvSpPr>
            <p:cNvPr id="13" name="AutoShape 17">
              <a:extLst>
                <a:ext uri="{FF2B5EF4-FFF2-40B4-BE49-F238E27FC236}">
                  <a16:creationId xmlns:a16="http://schemas.microsoft.com/office/drawing/2014/main" id="{A13877A4-8B4E-59D4-1017-21B9576A29EB}"/>
                </a:ext>
              </a:extLst>
            </p:cNvPr>
            <p:cNvSpPr/>
            <p:nvPr/>
          </p:nvSpPr>
          <p:spPr>
            <a:xfrm rot="19876299">
              <a:off x="8815696" y="2873655"/>
              <a:ext cx="882696" cy="259755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AutoShape 17">
              <a:extLst>
                <a:ext uri="{FF2B5EF4-FFF2-40B4-BE49-F238E27FC236}">
                  <a16:creationId xmlns:a16="http://schemas.microsoft.com/office/drawing/2014/main" id="{ACEBCB3B-E735-E0D6-CD0E-F8FA707049B5}"/>
                </a:ext>
              </a:extLst>
            </p:cNvPr>
            <p:cNvSpPr/>
            <p:nvPr/>
          </p:nvSpPr>
          <p:spPr>
            <a:xfrm rot="19876299">
              <a:off x="10188308" y="2749166"/>
              <a:ext cx="489654" cy="523417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AutoShape 17">
              <a:extLst>
                <a:ext uri="{FF2B5EF4-FFF2-40B4-BE49-F238E27FC236}">
                  <a16:creationId xmlns:a16="http://schemas.microsoft.com/office/drawing/2014/main" id="{64F05E2B-FCD3-40F1-0A35-95F89C4D8967}"/>
                </a:ext>
              </a:extLst>
            </p:cNvPr>
            <p:cNvSpPr/>
            <p:nvPr/>
          </p:nvSpPr>
          <p:spPr>
            <a:xfrm rot="19876299" flipV="1">
              <a:off x="7606274" y="3432387"/>
              <a:ext cx="1119000" cy="483426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AutoShape 17">
              <a:extLst>
                <a:ext uri="{FF2B5EF4-FFF2-40B4-BE49-F238E27FC236}">
                  <a16:creationId xmlns:a16="http://schemas.microsoft.com/office/drawing/2014/main" id="{F34BB3E7-EE94-B2CB-2D62-DD55E696AC92}"/>
                </a:ext>
              </a:extLst>
            </p:cNvPr>
            <p:cNvSpPr/>
            <p:nvPr/>
          </p:nvSpPr>
          <p:spPr>
            <a:xfrm rot="19876299">
              <a:off x="7059867" y="4374646"/>
              <a:ext cx="709897" cy="10258"/>
            </a:xfrm>
            <a:prstGeom prst="line">
              <a:avLst/>
            </a:prstGeom>
            <a:ln w="57150" cap="flat">
              <a:solidFill>
                <a:srgbClr val="014455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7" name="Group 18">
              <a:extLst>
                <a:ext uri="{FF2B5EF4-FFF2-40B4-BE49-F238E27FC236}">
                  <a16:creationId xmlns:a16="http://schemas.microsoft.com/office/drawing/2014/main" id="{E5D2EDF2-3BB6-6EAB-888C-F9680C8A6D6B}"/>
                </a:ext>
              </a:extLst>
            </p:cNvPr>
            <p:cNvGrpSpPr/>
            <p:nvPr/>
          </p:nvGrpSpPr>
          <p:grpSpPr>
            <a:xfrm>
              <a:off x="6238668" y="4169387"/>
              <a:ext cx="942180" cy="846909"/>
              <a:chOff x="208560" y="-2"/>
              <a:chExt cx="2071630" cy="1862157"/>
            </a:xfrm>
          </p:grpSpPr>
          <p:grpSp>
            <p:nvGrpSpPr>
              <p:cNvPr id="65" name="Group 19">
                <a:extLst>
                  <a:ext uri="{FF2B5EF4-FFF2-40B4-BE49-F238E27FC236}">
                    <a16:creationId xmlns:a16="http://schemas.microsoft.com/office/drawing/2014/main" id="{4B1DB8ED-7ED0-A202-859F-FAA21022C9D5}"/>
                  </a:ext>
                </a:extLst>
              </p:cNvPr>
              <p:cNvGrpSpPr/>
              <p:nvPr/>
            </p:nvGrpSpPr>
            <p:grpSpPr>
              <a:xfrm>
                <a:off x="208560" y="-2"/>
                <a:ext cx="2039266" cy="1862157"/>
                <a:chOff x="76200" y="-1"/>
                <a:chExt cx="899447" cy="821331"/>
              </a:xfrm>
            </p:grpSpPr>
            <p:sp>
              <p:nvSpPr>
                <p:cNvPr id="96" name="Freeform 20">
                  <a:extLst>
                    <a:ext uri="{FF2B5EF4-FFF2-40B4-BE49-F238E27FC236}">
                      <a16:creationId xmlns:a16="http://schemas.microsoft.com/office/drawing/2014/main" id="{3F937B7A-B247-AC04-ADA2-8EC7FE974500}"/>
                    </a:ext>
                  </a:extLst>
                </p:cNvPr>
                <p:cNvSpPr/>
                <p:nvPr/>
              </p:nvSpPr>
              <p:spPr>
                <a:xfrm>
                  <a:off x="191395" y="-1"/>
                  <a:ext cx="784252" cy="8213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2A2CA"/>
                </a:solidFill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97" name="TextBox 21">
                  <a:extLst>
                    <a:ext uri="{FF2B5EF4-FFF2-40B4-BE49-F238E27FC236}">
                      <a16:creationId xmlns:a16="http://schemas.microsoft.com/office/drawing/2014/main" id="{827A0E74-4734-6962-B31C-179D2F66BB03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95" name="TextBox 22">
                <a:extLst>
                  <a:ext uri="{FF2B5EF4-FFF2-40B4-BE49-F238E27FC236}">
                    <a16:creationId xmlns:a16="http://schemas.microsoft.com/office/drawing/2014/main" id="{C323BF8A-A58D-68CB-186C-CEA9769D065F}"/>
                  </a:ext>
                </a:extLst>
              </p:cNvPr>
              <p:cNvSpPr txBox="1"/>
              <p:nvPr/>
            </p:nvSpPr>
            <p:spPr>
              <a:xfrm>
                <a:off x="437377" y="83319"/>
                <a:ext cx="1842813" cy="1241503"/>
              </a:xfrm>
              <a:prstGeom prst="rect">
                <a:avLst/>
              </a:prstGeom>
            </p:spPr>
            <p:txBody>
              <a:bodyPr lIns="0" tIns="0" rIns="0" bIns="0" rtlCol="0" anchor="ctr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pc="45" dirty="0">
                    <a:solidFill>
                      <a:srgbClr val="FFFFFF"/>
                    </a:solidFill>
                    <a:latin typeface="Lato"/>
                  </a:rPr>
                  <a:t>-2,3%</a:t>
                </a:r>
              </a:p>
            </p:txBody>
          </p:sp>
        </p:grpSp>
        <p:grpSp>
          <p:nvGrpSpPr>
            <p:cNvPr id="18" name="Group 24">
              <a:extLst>
                <a:ext uri="{FF2B5EF4-FFF2-40B4-BE49-F238E27FC236}">
                  <a16:creationId xmlns:a16="http://schemas.microsoft.com/office/drawing/2014/main" id="{A94D1CC8-BCC0-4DF6-515E-75DA45983BFD}"/>
                </a:ext>
              </a:extLst>
            </p:cNvPr>
            <p:cNvGrpSpPr/>
            <p:nvPr/>
          </p:nvGrpSpPr>
          <p:grpSpPr>
            <a:xfrm>
              <a:off x="7395606" y="3709884"/>
              <a:ext cx="975594" cy="852445"/>
              <a:chOff x="52774" y="-12177"/>
              <a:chExt cx="2145105" cy="1874329"/>
            </a:xfrm>
          </p:grpSpPr>
          <p:grpSp>
            <p:nvGrpSpPr>
              <p:cNvPr id="49" name="Group 25">
                <a:extLst>
                  <a:ext uri="{FF2B5EF4-FFF2-40B4-BE49-F238E27FC236}">
                    <a16:creationId xmlns:a16="http://schemas.microsoft.com/office/drawing/2014/main" id="{122EAFB6-7816-587C-FCF4-20FB8FC54EB4}"/>
                  </a:ext>
                </a:extLst>
              </p:cNvPr>
              <p:cNvGrpSpPr/>
              <p:nvPr/>
            </p:nvGrpSpPr>
            <p:grpSpPr>
              <a:xfrm>
                <a:off x="172764" y="-2"/>
                <a:ext cx="1841605" cy="1862154"/>
                <a:chOff x="76200" y="-1"/>
                <a:chExt cx="812266" cy="821330"/>
              </a:xfrm>
            </p:grpSpPr>
            <p:sp>
              <p:nvSpPr>
                <p:cNvPr id="59" name="Freeform 26">
                  <a:extLst>
                    <a:ext uri="{FF2B5EF4-FFF2-40B4-BE49-F238E27FC236}">
                      <a16:creationId xmlns:a16="http://schemas.microsoft.com/office/drawing/2014/main" id="{379215DC-8B99-0FE4-F68B-681CAE697C76}"/>
                    </a:ext>
                  </a:extLst>
                </p:cNvPr>
                <p:cNvSpPr/>
                <p:nvPr/>
              </p:nvSpPr>
              <p:spPr>
                <a:xfrm>
                  <a:off x="104215" y="-1"/>
                  <a:ext cx="784251" cy="8213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282A2"/>
                </a:solidFill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62" name="TextBox 27">
                  <a:extLst>
                    <a:ext uri="{FF2B5EF4-FFF2-40B4-BE49-F238E27FC236}">
                      <a16:creationId xmlns:a16="http://schemas.microsoft.com/office/drawing/2014/main" id="{48D51F9D-57FB-C827-EC7F-8DB0901C4D77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53" name="TextBox 28">
                <a:extLst>
                  <a:ext uri="{FF2B5EF4-FFF2-40B4-BE49-F238E27FC236}">
                    <a16:creationId xmlns:a16="http://schemas.microsoft.com/office/drawing/2014/main" id="{82D7C267-65F3-D733-9B04-152688A0FB65}"/>
                  </a:ext>
                </a:extLst>
              </p:cNvPr>
              <p:cNvSpPr txBox="1"/>
              <p:nvPr/>
            </p:nvSpPr>
            <p:spPr>
              <a:xfrm>
                <a:off x="52774" y="-12177"/>
                <a:ext cx="2145105" cy="125554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pc="45" dirty="0">
                    <a:solidFill>
                      <a:srgbClr val="FFFFFF"/>
                    </a:solidFill>
                    <a:latin typeface="Lato"/>
                  </a:rPr>
                  <a:t>+0,4%</a:t>
                </a:r>
              </a:p>
            </p:txBody>
          </p:sp>
        </p:grpSp>
        <p:grpSp>
          <p:nvGrpSpPr>
            <p:cNvPr id="19" name="Group 35">
              <a:extLst>
                <a:ext uri="{FF2B5EF4-FFF2-40B4-BE49-F238E27FC236}">
                  <a16:creationId xmlns:a16="http://schemas.microsoft.com/office/drawing/2014/main" id="{930A258B-7FF0-6AC6-C843-71D7C7C402AD}"/>
                </a:ext>
              </a:extLst>
            </p:cNvPr>
            <p:cNvGrpSpPr/>
            <p:nvPr/>
          </p:nvGrpSpPr>
          <p:grpSpPr>
            <a:xfrm>
              <a:off x="8221026" y="2597013"/>
              <a:ext cx="1121107" cy="878419"/>
              <a:chOff x="-794995" y="-75242"/>
              <a:chExt cx="2465046" cy="1931440"/>
            </a:xfrm>
          </p:grpSpPr>
          <p:grpSp>
            <p:nvGrpSpPr>
              <p:cNvPr id="45" name="Group 36">
                <a:extLst>
                  <a:ext uri="{FF2B5EF4-FFF2-40B4-BE49-F238E27FC236}">
                    <a16:creationId xmlns:a16="http://schemas.microsoft.com/office/drawing/2014/main" id="{E041974B-E137-3005-1767-2D614815C374}"/>
                  </a:ext>
                </a:extLst>
              </p:cNvPr>
              <p:cNvGrpSpPr/>
              <p:nvPr/>
            </p:nvGrpSpPr>
            <p:grpSpPr>
              <a:xfrm>
                <a:off x="-772647" y="-5956"/>
                <a:ext cx="2442698" cy="1862154"/>
                <a:chOff x="-340786" y="-2627"/>
                <a:chExt cx="1077386" cy="821330"/>
              </a:xfrm>
            </p:grpSpPr>
            <p:sp>
              <p:nvSpPr>
                <p:cNvPr id="47" name="Freeform 37">
                  <a:extLst>
                    <a:ext uri="{FF2B5EF4-FFF2-40B4-BE49-F238E27FC236}">
                      <a16:creationId xmlns:a16="http://schemas.microsoft.com/office/drawing/2014/main" id="{CD532DEE-214A-986C-58FE-05015C1B1434}"/>
                    </a:ext>
                  </a:extLst>
                </p:cNvPr>
                <p:cNvSpPr/>
                <p:nvPr/>
              </p:nvSpPr>
              <p:spPr>
                <a:xfrm>
                  <a:off x="-340786" y="-2627"/>
                  <a:ext cx="784251" cy="8213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173" h="812800">
                      <a:moveTo>
                        <a:pt x="404587" y="0"/>
                      </a:moveTo>
                      <a:cubicBezTo>
                        <a:pt x="628326" y="1001"/>
                        <a:pt x="809174" y="182659"/>
                        <a:pt x="809174" y="406400"/>
                      </a:cubicBezTo>
                      <a:cubicBezTo>
                        <a:pt x="809174" y="630141"/>
                        <a:pt x="628326" y="811799"/>
                        <a:pt x="404587" y="812800"/>
                      </a:cubicBezTo>
                      <a:cubicBezTo>
                        <a:pt x="180848" y="811799"/>
                        <a:pt x="0" y="630141"/>
                        <a:pt x="0" y="406400"/>
                      </a:cubicBezTo>
                      <a:cubicBezTo>
                        <a:pt x="0" y="182659"/>
                        <a:pt x="180848" y="1001"/>
                        <a:pt x="404587" y="0"/>
                      </a:cubicBezTo>
                      <a:close/>
                    </a:path>
                  </a:pathLst>
                </a:custGeom>
                <a:solidFill>
                  <a:srgbClr val="014455"/>
                </a:solidFill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48" name="TextBox 38">
                  <a:extLst>
                    <a:ext uri="{FF2B5EF4-FFF2-40B4-BE49-F238E27FC236}">
                      <a16:creationId xmlns:a16="http://schemas.microsoft.com/office/drawing/2014/main" id="{4EAF46A8-CD63-319E-3CC2-65F5E7D11874}"/>
                    </a:ext>
                  </a:extLst>
                </p:cNvPr>
                <p:cNvSpPr txBox="1"/>
                <p:nvPr/>
              </p:nvSpPr>
              <p:spPr>
                <a:xfrm>
                  <a:off x="76200" y="38100"/>
                  <a:ext cx="660400" cy="698500"/>
                </a:xfrm>
                <a:prstGeom prst="rect">
                  <a:avLst/>
                </a:prstGeom>
              </p:spPr>
              <p:txBody>
                <a:bodyPr lIns="30805" tIns="30805" rIns="30805" bIns="30805" rtlCol="0" anchor="ctr"/>
                <a:lstStyle/>
                <a:p>
                  <a:pPr algn="ctr" defTabSz="554492">
                    <a:lnSpc>
                      <a:spcPts val="1273"/>
                    </a:lnSpc>
                  </a:pPr>
                  <a:endParaRPr sz="1092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46" name="TextBox 39">
                <a:extLst>
                  <a:ext uri="{FF2B5EF4-FFF2-40B4-BE49-F238E27FC236}">
                    <a16:creationId xmlns:a16="http://schemas.microsoft.com/office/drawing/2014/main" id="{70514D77-EEEE-DE81-DD64-688686676673}"/>
                  </a:ext>
                </a:extLst>
              </p:cNvPr>
              <p:cNvSpPr txBox="1"/>
              <p:nvPr/>
            </p:nvSpPr>
            <p:spPr>
              <a:xfrm>
                <a:off x="-794995" y="-75242"/>
                <a:ext cx="1842815" cy="124150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pc="45" dirty="0">
                    <a:solidFill>
                      <a:srgbClr val="FFFFFF"/>
                    </a:solidFill>
                    <a:latin typeface="Lato"/>
                  </a:rPr>
                  <a:t>+7,6%</a:t>
                </a:r>
              </a:p>
            </p:txBody>
          </p:sp>
        </p:grpSp>
        <p:sp>
          <p:nvSpPr>
            <p:cNvPr id="20" name="TextBox 4">
              <a:extLst>
                <a:ext uri="{FF2B5EF4-FFF2-40B4-BE49-F238E27FC236}">
                  <a16:creationId xmlns:a16="http://schemas.microsoft.com/office/drawing/2014/main" id="{1F0F753E-A82D-5898-CC0B-D535452D6319}"/>
                </a:ext>
              </a:extLst>
            </p:cNvPr>
            <p:cNvSpPr txBox="1"/>
            <p:nvPr/>
          </p:nvSpPr>
          <p:spPr>
            <a:xfrm>
              <a:off x="6098680" y="5136540"/>
              <a:ext cx="1326222" cy="2285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2020</a:t>
              </a:r>
            </a:p>
          </p:txBody>
        </p:sp>
        <p:sp>
          <p:nvSpPr>
            <p:cNvPr id="21" name="TextBox 5">
              <a:extLst>
                <a:ext uri="{FF2B5EF4-FFF2-40B4-BE49-F238E27FC236}">
                  <a16:creationId xmlns:a16="http://schemas.microsoft.com/office/drawing/2014/main" id="{3DF1D553-0B32-473C-D6E3-4C32AC79DB41}"/>
                </a:ext>
              </a:extLst>
            </p:cNvPr>
            <p:cNvSpPr txBox="1"/>
            <p:nvPr/>
          </p:nvSpPr>
          <p:spPr>
            <a:xfrm>
              <a:off x="7220293" y="5136540"/>
              <a:ext cx="1326221" cy="2285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2021</a:t>
              </a:r>
            </a:p>
          </p:txBody>
        </p:sp>
        <p:sp>
          <p:nvSpPr>
            <p:cNvPr id="22" name="TextBox 6">
              <a:extLst>
                <a:ext uri="{FF2B5EF4-FFF2-40B4-BE49-F238E27FC236}">
                  <a16:creationId xmlns:a16="http://schemas.microsoft.com/office/drawing/2014/main" id="{5A266535-F2E9-9872-82E4-89033457A763}"/>
                </a:ext>
              </a:extLst>
            </p:cNvPr>
            <p:cNvSpPr txBox="1"/>
            <p:nvPr/>
          </p:nvSpPr>
          <p:spPr>
            <a:xfrm>
              <a:off x="8341904" y="5136540"/>
              <a:ext cx="1326221" cy="2285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2022</a:t>
              </a:r>
            </a:p>
          </p:txBody>
        </p:sp>
        <p:sp>
          <p:nvSpPr>
            <p:cNvPr id="23" name="TextBox 6">
              <a:extLst>
                <a:ext uri="{FF2B5EF4-FFF2-40B4-BE49-F238E27FC236}">
                  <a16:creationId xmlns:a16="http://schemas.microsoft.com/office/drawing/2014/main" id="{058954ED-359B-32F4-2E0F-DAC2619E85A5}"/>
                </a:ext>
              </a:extLst>
            </p:cNvPr>
            <p:cNvSpPr txBox="1"/>
            <p:nvPr/>
          </p:nvSpPr>
          <p:spPr>
            <a:xfrm>
              <a:off x="9331680" y="5136540"/>
              <a:ext cx="1326221" cy="2285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2023</a:t>
              </a:r>
            </a:p>
          </p:txBody>
        </p:sp>
        <p:grpSp>
          <p:nvGrpSpPr>
            <p:cNvPr id="24" name="Group 35">
              <a:extLst>
                <a:ext uri="{FF2B5EF4-FFF2-40B4-BE49-F238E27FC236}">
                  <a16:creationId xmlns:a16="http://schemas.microsoft.com/office/drawing/2014/main" id="{98876E65-9D7F-E9B9-634A-6A2B4EFB0697}"/>
                </a:ext>
              </a:extLst>
            </p:cNvPr>
            <p:cNvGrpSpPr/>
            <p:nvPr/>
          </p:nvGrpSpPr>
          <p:grpSpPr>
            <a:xfrm>
              <a:off x="9377006" y="2459341"/>
              <a:ext cx="838114" cy="866411"/>
              <a:chOff x="-934994" y="-47303"/>
              <a:chExt cx="1842815" cy="1905037"/>
            </a:xfrm>
          </p:grpSpPr>
          <p:sp>
            <p:nvSpPr>
              <p:cNvPr id="41" name="Freeform 37">
                <a:extLst>
                  <a:ext uri="{FF2B5EF4-FFF2-40B4-BE49-F238E27FC236}">
                    <a16:creationId xmlns:a16="http://schemas.microsoft.com/office/drawing/2014/main" id="{7F590BA4-4998-D90A-B40A-F4CD7313FE0F}"/>
                  </a:ext>
                </a:extLst>
              </p:cNvPr>
              <p:cNvSpPr/>
              <p:nvPr/>
            </p:nvSpPr>
            <p:spPr>
              <a:xfrm>
                <a:off x="-873460" y="-4422"/>
                <a:ext cx="1778085" cy="1862156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070C0"/>
              </a:solidFill>
            </p:spPr>
            <p:txBody>
              <a:bodyPr/>
              <a:lstStyle/>
              <a:p>
                <a:endParaRPr lang="it-IT" dirty="0"/>
              </a:p>
            </p:txBody>
          </p:sp>
          <p:sp>
            <p:nvSpPr>
              <p:cNvPr id="39" name="TextBox 39">
                <a:extLst>
                  <a:ext uri="{FF2B5EF4-FFF2-40B4-BE49-F238E27FC236}">
                    <a16:creationId xmlns:a16="http://schemas.microsoft.com/office/drawing/2014/main" id="{5FCF12F7-52C5-2D69-9EB4-611A641CC96C}"/>
                  </a:ext>
                </a:extLst>
              </p:cNvPr>
              <p:cNvSpPr txBox="1"/>
              <p:nvPr/>
            </p:nvSpPr>
            <p:spPr>
              <a:xfrm>
                <a:off x="-934994" y="-47303"/>
                <a:ext cx="1842815" cy="12415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pc="45" dirty="0">
                    <a:solidFill>
                      <a:srgbClr val="FFFFFF"/>
                    </a:solidFill>
                    <a:latin typeface="Lato"/>
                  </a:rPr>
                  <a:t>+7,8%</a:t>
                </a:r>
              </a:p>
            </p:txBody>
          </p:sp>
        </p:grpSp>
        <p:grpSp>
          <p:nvGrpSpPr>
            <p:cNvPr id="25" name="Group 35">
              <a:extLst>
                <a:ext uri="{FF2B5EF4-FFF2-40B4-BE49-F238E27FC236}">
                  <a16:creationId xmlns:a16="http://schemas.microsoft.com/office/drawing/2014/main" id="{0E94A22D-EBF7-4937-1439-998AF4A47907}"/>
                </a:ext>
              </a:extLst>
            </p:cNvPr>
            <p:cNvGrpSpPr/>
            <p:nvPr/>
          </p:nvGrpSpPr>
          <p:grpSpPr>
            <a:xfrm>
              <a:off x="10527494" y="2655448"/>
              <a:ext cx="847772" cy="851298"/>
              <a:chOff x="-1087070" y="-9653"/>
              <a:chExt cx="1864053" cy="1871808"/>
            </a:xfrm>
          </p:grpSpPr>
          <p:sp>
            <p:nvSpPr>
              <p:cNvPr id="31" name="Freeform 37">
                <a:extLst>
                  <a:ext uri="{FF2B5EF4-FFF2-40B4-BE49-F238E27FC236}">
                    <a16:creationId xmlns:a16="http://schemas.microsoft.com/office/drawing/2014/main" id="{691C6ECC-486A-1B5A-2919-27683F88683C}"/>
                  </a:ext>
                </a:extLst>
              </p:cNvPr>
              <p:cNvSpPr/>
              <p:nvPr/>
            </p:nvSpPr>
            <p:spPr>
              <a:xfrm>
                <a:off x="-1087070" y="-2"/>
                <a:ext cx="1778089" cy="1862157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FF6600"/>
              </a:solidFill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8" name="TextBox 39">
                <a:extLst>
                  <a:ext uri="{FF2B5EF4-FFF2-40B4-BE49-F238E27FC236}">
                    <a16:creationId xmlns:a16="http://schemas.microsoft.com/office/drawing/2014/main" id="{76ED0CEE-75D1-A659-CA43-F889582D0FAB}"/>
                  </a:ext>
                </a:extLst>
              </p:cNvPr>
              <p:cNvSpPr txBox="1"/>
              <p:nvPr/>
            </p:nvSpPr>
            <p:spPr>
              <a:xfrm>
                <a:off x="-1065829" y="-9653"/>
                <a:ext cx="1842812" cy="12415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defTabSz="554492">
                  <a:lnSpc>
                    <a:spcPts val="4548"/>
                  </a:lnSpc>
                  <a:spcBef>
                    <a:spcPct val="0"/>
                  </a:spcBef>
                </a:pPr>
                <a:r>
                  <a:rPr lang="en-US" spc="45" dirty="0">
                    <a:solidFill>
                      <a:srgbClr val="FFFFFF"/>
                    </a:solidFill>
                    <a:latin typeface="Lato"/>
                  </a:rPr>
                  <a:t>+7,4%</a:t>
                </a:r>
              </a:p>
            </p:txBody>
          </p:sp>
        </p:grpSp>
        <p:sp>
          <p:nvSpPr>
            <p:cNvPr id="26" name="TextBox 6">
              <a:extLst>
                <a:ext uri="{FF2B5EF4-FFF2-40B4-BE49-F238E27FC236}">
                  <a16:creationId xmlns:a16="http://schemas.microsoft.com/office/drawing/2014/main" id="{96CDCD2D-971E-5A8F-CACD-6DE3D260BDCC}"/>
                </a:ext>
              </a:extLst>
            </p:cNvPr>
            <p:cNvSpPr txBox="1"/>
            <p:nvPr/>
          </p:nvSpPr>
          <p:spPr>
            <a:xfrm>
              <a:off x="10292768" y="5109377"/>
              <a:ext cx="1326221" cy="2285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554492">
                <a:lnSpc>
                  <a:spcPts val="1892"/>
                </a:lnSpc>
              </a:pPr>
              <a:r>
                <a:rPr lang="en-US" sz="1455" dirty="0">
                  <a:solidFill>
                    <a:srgbClr val="575756"/>
                  </a:solidFill>
                  <a:latin typeface="Lato Bold"/>
                </a:rPr>
                <a:t>2024</a:t>
              </a:r>
            </a:p>
          </p:txBody>
        </p:sp>
      </p:grpSp>
      <p:sp>
        <p:nvSpPr>
          <p:cNvPr id="38" name="Freeform 37">
            <a:extLst>
              <a:ext uri="{FF2B5EF4-FFF2-40B4-BE49-F238E27FC236}">
                <a16:creationId xmlns:a16="http://schemas.microsoft.com/office/drawing/2014/main" id="{5A122EA5-D34C-ED4E-3C4E-C80C1F85A8C9}"/>
              </a:ext>
            </a:extLst>
          </p:cNvPr>
          <p:cNvSpPr/>
          <p:nvPr/>
        </p:nvSpPr>
        <p:spPr>
          <a:xfrm>
            <a:off x="6062743" y="3349152"/>
            <a:ext cx="936907" cy="936345"/>
          </a:xfrm>
          <a:custGeom>
            <a:avLst/>
            <a:gdLst/>
            <a:ahLst/>
            <a:cxnLst/>
            <a:rect l="l" t="t" r="r" b="b"/>
            <a:pathLst>
              <a:path w="809173" h="812800">
                <a:moveTo>
                  <a:pt x="404587" y="0"/>
                </a:moveTo>
                <a:cubicBezTo>
                  <a:pt x="628326" y="1001"/>
                  <a:pt x="809174" y="182659"/>
                  <a:pt x="809174" y="406400"/>
                </a:cubicBezTo>
                <a:cubicBezTo>
                  <a:pt x="809174" y="630141"/>
                  <a:pt x="628326" y="811799"/>
                  <a:pt x="404587" y="812800"/>
                </a:cubicBezTo>
                <a:cubicBezTo>
                  <a:pt x="180848" y="811799"/>
                  <a:pt x="0" y="630141"/>
                  <a:pt x="0" y="406400"/>
                </a:cubicBezTo>
                <a:cubicBezTo>
                  <a:pt x="0" y="182659"/>
                  <a:pt x="180848" y="1001"/>
                  <a:pt x="404587" y="0"/>
                </a:cubicBezTo>
                <a:close/>
              </a:path>
            </a:pathLst>
          </a:custGeom>
          <a:solidFill>
            <a:srgbClr val="730303"/>
          </a:solidFill>
        </p:spPr>
        <p:txBody>
          <a:bodyPr/>
          <a:lstStyle/>
          <a:p>
            <a:endParaRPr lang="it-IT"/>
          </a:p>
        </p:txBody>
      </p:sp>
      <p:sp>
        <p:nvSpPr>
          <p:cNvPr id="44" name="TextBox 39">
            <a:extLst>
              <a:ext uri="{FF2B5EF4-FFF2-40B4-BE49-F238E27FC236}">
                <a16:creationId xmlns:a16="http://schemas.microsoft.com/office/drawing/2014/main" id="{C4489992-6B6F-9C9A-F868-4BCA91B2E4F0}"/>
              </a:ext>
            </a:extLst>
          </p:cNvPr>
          <p:cNvSpPr txBox="1"/>
          <p:nvPr/>
        </p:nvSpPr>
        <p:spPr>
          <a:xfrm>
            <a:off x="6071354" y="3526899"/>
            <a:ext cx="929965" cy="4906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4548"/>
              </a:lnSpc>
              <a:spcBef>
                <a:spcPct val="0"/>
              </a:spcBef>
            </a:pPr>
            <a:r>
              <a:rPr lang="en-US" sz="2800" spc="45" dirty="0">
                <a:solidFill>
                  <a:srgbClr val="FFFFFF"/>
                </a:solidFill>
                <a:latin typeface="Lato"/>
              </a:rPr>
              <a:t>66</a:t>
            </a:r>
          </a:p>
        </p:txBody>
      </p:sp>
      <p:sp>
        <p:nvSpPr>
          <p:cNvPr id="67" name="TextBox 6">
            <a:extLst>
              <a:ext uri="{FF2B5EF4-FFF2-40B4-BE49-F238E27FC236}">
                <a16:creationId xmlns:a16="http://schemas.microsoft.com/office/drawing/2014/main" id="{D0C2D209-0263-2BC0-B476-7BCB59959612}"/>
              </a:ext>
            </a:extLst>
          </p:cNvPr>
          <p:cNvSpPr txBox="1"/>
          <p:nvPr/>
        </p:nvSpPr>
        <p:spPr>
          <a:xfrm>
            <a:off x="5760985" y="4817935"/>
            <a:ext cx="1471571" cy="22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2025</a:t>
            </a:r>
          </a:p>
        </p:txBody>
      </p:sp>
      <p:sp>
        <p:nvSpPr>
          <p:cNvPr id="68" name="TextBox 39">
            <a:extLst>
              <a:ext uri="{FF2B5EF4-FFF2-40B4-BE49-F238E27FC236}">
                <a16:creationId xmlns:a16="http://schemas.microsoft.com/office/drawing/2014/main" id="{06D5567C-1183-19E1-9ACD-7FD50F181217}"/>
              </a:ext>
            </a:extLst>
          </p:cNvPr>
          <p:cNvSpPr txBox="1"/>
          <p:nvPr/>
        </p:nvSpPr>
        <p:spPr>
          <a:xfrm>
            <a:off x="11286790" y="3816282"/>
            <a:ext cx="708897" cy="4819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4548"/>
              </a:lnSpc>
              <a:spcBef>
                <a:spcPct val="0"/>
              </a:spcBef>
            </a:pPr>
            <a:r>
              <a:rPr lang="en-US" spc="45" dirty="0">
                <a:solidFill>
                  <a:srgbClr val="FFFFFF"/>
                </a:solidFill>
                <a:latin typeface="Lato"/>
              </a:rPr>
              <a:t>+8,2%</a:t>
            </a:r>
          </a:p>
        </p:txBody>
      </p:sp>
      <p:sp>
        <p:nvSpPr>
          <p:cNvPr id="71" name="TextBox 6">
            <a:extLst>
              <a:ext uri="{FF2B5EF4-FFF2-40B4-BE49-F238E27FC236}">
                <a16:creationId xmlns:a16="http://schemas.microsoft.com/office/drawing/2014/main" id="{74876559-B4A4-F5C1-235F-DFC303711836}"/>
              </a:ext>
            </a:extLst>
          </p:cNvPr>
          <p:cNvSpPr txBox="1"/>
          <p:nvPr/>
        </p:nvSpPr>
        <p:spPr>
          <a:xfrm>
            <a:off x="11024522" y="6131099"/>
            <a:ext cx="1121753" cy="22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554492">
              <a:lnSpc>
                <a:spcPts val="1892"/>
              </a:lnSpc>
            </a:pPr>
            <a:r>
              <a:rPr lang="en-US" sz="1455" dirty="0">
                <a:solidFill>
                  <a:srgbClr val="575756"/>
                </a:solidFill>
                <a:latin typeface="Lato Bold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766577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78AABEFA-7AA4-F9CE-ABB2-DAA04C3E9EC4}"/>
              </a:ext>
            </a:extLst>
          </p:cNvPr>
          <p:cNvSpPr/>
          <p:nvPr/>
        </p:nvSpPr>
        <p:spPr>
          <a:xfrm>
            <a:off x="1074094" y="719335"/>
            <a:ext cx="10800000" cy="45719"/>
          </a:xfrm>
          <a:custGeom>
            <a:avLst/>
            <a:gdLst/>
            <a:ahLst/>
            <a:cxnLst/>
            <a:rect l="l" t="t" r="r" b="b"/>
            <a:pathLst>
              <a:path w="14088110">
                <a:moveTo>
                  <a:pt x="0" y="0"/>
                </a:moveTo>
                <a:lnTo>
                  <a:pt x="14087633" y="0"/>
                </a:lnTo>
              </a:path>
            </a:pathLst>
          </a:custGeom>
          <a:ln w="68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9E95F914-FF8D-282F-157F-FA488ADB2FA4}"/>
              </a:ext>
            </a:extLst>
          </p:cNvPr>
          <p:cNvSpPr/>
          <p:nvPr/>
        </p:nvSpPr>
        <p:spPr>
          <a:xfrm>
            <a:off x="317906" y="369969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4695DDFC-9E25-1B3D-AB98-BC76F6B14628}"/>
              </a:ext>
            </a:extLst>
          </p:cNvPr>
          <p:cNvSpPr/>
          <p:nvPr/>
        </p:nvSpPr>
        <p:spPr>
          <a:xfrm>
            <a:off x="317906" y="726598"/>
            <a:ext cx="360420" cy="3851"/>
          </a:xfrm>
          <a:custGeom>
            <a:avLst/>
            <a:gdLst/>
            <a:ahLst/>
            <a:cxnLst/>
            <a:rect l="l" t="t" r="r" b="b"/>
            <a:pathLst>
              <a:path w="594360" h="6350">
                <a:moveTo>
                  <a:pt x="594055" y="0"/>
                </a:moveTo>
                <a:lnTo>
                  <a:pt x="0" y="0"/>
                </a:lnTo>
                <a:lnTo>
                  <a:pt x="0" y="5947"/>
                </a:lnTo>
                <a:lnTo>
                  <a:pt x="594055" y="5947"/>
                </a:lnTo>
                <a:lnTo>
                  <a:pt x="594055" y="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CD48F575-61B3-5435-62C6-09AE237D3438}"/>
              </a:ext>
            </a:extLst>
          </p:cNvPr>
          <p:cNvSpPr/>
          <p:nvPr/>
        </p:nvSpPr>
        <p:spPr>
          <a:xfrm>
            <a:off x="382188" y="467340"/>
            <a:ext cx="92801" cy="165578"/>
          </a:xfrm>
          <a:custGeom>
            <a:avLst/>
            <a:gdLst/>
            <a:ahLst/>
            <a:cxnLst/>
            <a:rect l="l" t="t" r="r" b="b"/>
            <a:pathLst>
              <a:path w="153034" h="273050">
                <a:moveTo>
                  <a:pt x="152654" y="264160"/>
                </a:moveTo>
                <a:lnTo>
                  <a:pt x="9131" y="264160"/>
                </a:lnTo>
                <a:lnTo>
                  <a:pt x="9131" y="140970"/>
                </a:lnTo>
                <a:lnTo>
                  <a:pt x="148805" y="140970"/>
                </a:lnTo>
                <a:lnTo>
                  <a:pt x="148805" y="132080"/>
                </a:lnTo>
                <a:lnTo>
                  <a:pt x="9131" y="132080"/>
                </a:lnTo>
                <a:lnTo>
                  <a:pt x="9131" y="8890"/>
                </a:lnTo>
                <a:lnTo>
                  <a:pt x="151892" y="8890"/>
                </a:lnTo>
                <a:lnTo>
                  <a:pt x="151892" y="0"/>
                </a:lnTo>
                <a:lnTo>
                  <a:pt x="0" y="0"/>
                </a:lnTo>
                <a:lnTo>
                  <a:pt x="0" y="8890"/>
                </a:lnTo>
                <a:lnTo>
                  <a:pt x="0" y="132080"/>
                </a:lnTo>
                <a:lnTo>
                  <a:pt x="0" y="140970"/>
                </a:lnTo>
                <a:lnTo>
                  <a:pt x="0" y="264160"/>
                </a:lnTo>
                <a:lnTo>
                  <a:pt x="0" y="273050"/>
                </a:lnTo>
                <a:lnTo>
                  <a:pt x="152654" y="273050"/>
                </a:lnTo>
                <a:lnTo>
                  <a:pt x="152654" y="264160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object 6">
            <a:extLst>
              <a:ext uri="{FF2B5EF4-FFF2-40B4-BE49-F238E27FC236}">
                <a16:creationId xmlns:a16="http://schemas.microsoft.com/office/drawing/2014/main" id="{73099B7A-4590-B33D-1023-AEE341EB0DB5}"/>
              </a:ext>
            </a:extLst>
          </p:cNvPr>
          <p:cNvSpPr/>
          <p:nvPr/>
        </p:nvSpPr>
        <p:spPr>
          <a:xfrm>
            <a:off x="510111" y="467397"/>
            <a:ext cx="110128" cy="165578"/>
          </a:xfrm>
          <a:custGeom>
            <a:avLst/>
            <a:gdLst/>
            <a:ahLst/>
            <a:cxnLst/>
            <a:rect l="l" t="t" r="r" b="b"/>
            <a:pathLst>
              <a:path w="181609" h="273050">
                <a:moveTo>
                  <a:pt x="96227" y="0"/>
                </a:moveTo>
                <a:lnTo>
                  <a:pt x="0" y="0"/>
                </a:lnTo>
                <a:lnTo>
                  <a:pt x="0" y="272714"/>
                </a:lnTo>
                <a:lnTo>
                  <a:pt x="38333" y="272714"/>
                </a:lnTo>
                <a:lnTo>
                  <a:pt x="38333" y="181942"/>
                </a:lnTo>
                <a:lnTo>
                  <a:pt x="96227" y="181942"/>
                </a:lnTo>
                <a:lnTo>
                  <a:pt x="133506" y="174168"/>
                </a:lnTo>
                <a:lnTo>
                  <a:pt x="160177" y="153647"/>
                </a:lnTo>
                <a:lnTo>
                  <a:pt x="166052" y="142990"/>
                </a:lnTo>
                <a:lnTo>
                  <a:pt x="38333" y="142990"/>
                </a:lnTo>
                <a:lnTo>
                  <a:pt x="38333" y="39737"/>
                </a:lnTo>
                <a:lnTo>
                  <a:pt x="166351" y="39737"/>
                </a:lnTo>
                <a:lnTo>
                  <a:pt x="160177" y="28487"/>
                </a:lnTo>
                <a:lnTo>
                  <a:pt x="133506" y="7834"/>
                </a:lnTo>
                <a:lnTo>
                  <a:pt x="96227" y="0"/>
                </a:lnTo>
                <a:close/>
              </a:path>
              <a:path w="181609" h="273050">
                <a:moveTo>
                  <a:pt x="166351" y="39737"/>
                </a:moveTo>
                <a:lnTo>
                  <a:pt x="96227" y="39737"/>
                </a:lnTo>
                <a:lnTo>
                  <a:pt x="117168" y="44163"/>
                </a:lnTo>
                <a:lnTo>
                  <a:pt x="132079" y="55858"/>
                </a:lnTo>
                <a:lnTo>
                  <a:pt x="140999" y="72447"/>
                </a:lnTo>
                <a:lnTo>
                  <a:pt x="143964" y="91557"/>
                </a:lnTo>
                <a:lnTo>
                  <a:pt x="140999" y="110442"/>
                </a:lnTo>
                <a:lnTo>
                  <a:pt x="132079" y="126917"/>
                </a:lnTo>
                <a:lnTo>
                  <a:pt x="117168" y="138570"/>
                </a:lnTo>
                <a:lnTo>
                  <a:pt x="96227" y="142990"/>
                </a:lnTo>
                <a:lnTo>
                  <a:pt x="166052" y="142990"/>
                </a:lnTo>
                <a:lnTo>
                  <a:pt x="176204" y="124577"/>
                </a:lnTo>
                <a:lnTo>
                  <a:pt x="181554" y="91159"/>
                </a:lnTo>
                <a:lnTo>
                  <a:pt x="176204" y="57686"/>
                </a:lnTo>
                <a:lnTo>
                  <a:pt x="166351" y="39737"/>
                </a:lnTo>
                <a:close/>
              </a:path>
            </a:pathLst>
          </a:custGeom>
          <a:solidFill>
            <a:srgbClr val="4C4C4C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131180C-02F0-4925-192C-B2DAAED25443}"/>
              </a:ext>
            </a:extLst>
          </p:cNvPr>
          <p:cNvSpPr txBox="1"/>
          <p:nvPr/>
        </p:nvSpPr>
        <p:spPr>
          <a:xfrm>
            <a:off x="1081588" y="248812"/>
            <a:ext cx="8178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/>
            <a:r>
              <a:rPr lang="it-IT" sz="2800" dirty="0">
                <a:solidFill>
                  <a:srgbClr val="6F6F6E"/>
                </a:solidFill>
                <a:latin typeface="Lato" panose="020F0502020204030203" pitchFamily="34" charset="0"/>
              </a:rPr>
              <a:t>Rinunce e grandi spese pianificate per il 2026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4D5E00F-7478-DFF8-CFE3-84B1402AFBBC}"/>
              </a:ext>
            </a:extLst>
          </p:cNvPr>
          <p:cNvSpPr txBox="1"/>
          <p:nvPr/>
        </p:nvSpPr>
        <p:spPr>
          <a:xfrm>
            <a:off x="1210944" y="1019089"/>
            <a:ext cx="304645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20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Il</a:t>
            </a:r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sz="8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92%</a:t>
            </a:r>
          </a:p>
          <a:p>
            <a:pPr algn="ctr" defTabSz="554492"/>
            <a:r>
              <a:rPr lang="it-IT" sz="24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</a:t>
            </a:r>
            <a:r>
              <a:rPr lang="it-IT" sz="2400" b="1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+2%</a:t>
            </a:r>
            <a:r>
              <a:rPr lang="it-IT" sz="2400" dirty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sz="14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rispetto al 2025</a:t>
            </a:r>
            <a:r>
              <a:rPr lang="it-IT" sz="24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</a:t>
            </a:r>
            <a:endParaRPr lang="it-IT" sz="2400" b="1" dirty="0">
              <a:solidFill>
                <a:srgbClr val="02C5BA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defTabSz="554492"/>
            <a:r>
              <a:rPr lang="it-IT" sz="20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degli italiani pensa che nel corso del 2026 </a:t>
            </a:r>
            <a:r>
              <a:rPr lang="it-IT" sz="2000" b="1" dirty="0">
                <a:solidFill>
                  <a:srgbClr val="014455"/>
                </a:solidFill>
                <a:latin typeface="Lato" panose="020F0502020204030203" pitchFamily="34" charset="0"/>
              </a:rPr>
              <a:t>dovrà fare delle rinunce</a:t>
            </a:r>
          </a:p>
        </p:txBody>
      </p:sp>
      <p:pic>
        <p:nvPicPr>
          <p:cNvPr id="13" name="Elemento grafico 12" descr="Soldi volanti con riempimento a tinta unita">
            <a:extLst>
              <a:ext uri="{FF2B5EF4-FFF2-40B4-BE49-F238E27FC236}">
                <a16:creationId xmlns:a16="http://schemas.microsoft.com/office/drawing/2014/main" id="{F1982122-9C26-D586-9374-9030840EE8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62338" y="4125263"/>
            <a:ext cx="720000" cy="720000"/>
          </a:xfrm>
          <a:prstGeom prst="rect">
            <a:avLst/>
          </a:prstGeom>
        </p:spPr>
      </p:pic>
      <p:sp>
        <p:nvSpPr>
          <p:cNvPr id="14" name="object 51">
            <a:extLst>
              <a:ext uri="{FF2B5EF4-FFF2-40B4-BE49-F238E27FC236}">
                <a16:creationId xmlns:a16="http://schemas.microsoft.com/office/drawing/2014/main" id="{99EDD155-C5E7-0778-629F-8D5A86EEB8C3}"/>
              </a:ext>
            </a:extLst>
          </p:cNvPr>
          <p:cNvSpPr txBox="1"/>
          <p:nvPr/>
        </p:nvSpPr>
        <p:spPr>
          <a:xfrm>
            <a:off x="0" y="6365446"/>
            <a:ext cx="12192000" cy="488201"/>
          </a:xfrm>
          <a:prstGeom prst="rect">
            <a:avLst/>
          </a:prstGeom>
        </p:spPr>
        <p:txBody>
          <a:bodyPr vert="horz" wrap="square" lIns="72000" tIns="36000" rIns="72000" bIns="36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Pensando al 2025, pensa che dovrà fare delle rinunce? 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 1.000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rgbClr val="575756"/>
              </a:solidFill>
              <a:effectLst/>
              <a:uLnTx/>
              <a:uFillTx/>
              <a:latin typeface="Lato Light" panose="020F0302020204030203" pitchFamily="34" charset="0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Su che genere di spese o attività ha fatto rinunce nell'ultimo periodo?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 Base: chi dichiara che effettuerà rinunce b 905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rgbClr val="575756"/>
              </a:solidFill>
              <a:effectLst/>
              <a:uLnTx/>
              <a:uFillTx/>
              <a:latin typeface="Lato Light" panose="020F0302020204030203" pitchFamily="34" charset="0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575756"/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Guardando al 2025, prevede grandi acquisti o investimenti per la sua famiglia nel prossimo anno? 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Lato Light" panose="020F0302020204030203" pitchFamily="34" charset="0"/>
                <a:ea typeface="+mn-ea"/>
                <a:cs typeface="+mn-cs"/>
              </a:rPr>
              <a:t>Base: totale campione b 1.000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rgbClr val="575756"/>
              </a:solidFill>
              <a:effectLst/>
              <a:uLnTx/>
              <a:uFillTx/>
              <a:latin typeface="Lato Light" panose="020F0302020204030203" pitchFamily="34" charset="0"/>
              <a:ea typeface="+mn-ea"/>
              <a:cs typeface="+mn-cs"/>
            </a:endParaRPr>
          </a:p>
        </p:txBody>
      </p:sp>
      <p:sp>
        <p:nvSpPr>
          <p:cNvPr id="15" name="object 25">
            <a:extLst>
              <a:ext uri="{FF2B5EF4-FFF2-40B4-BE49-F238E27FC236}">
                <a16:creationId xmlns:a16="http://schemas.microsoft.com/office/drawing/2014/main" id="{4D24F7D6-700C-6CE2-B45A-3272BD9D5571}"/>
              </a:ext>
            </a:extLst>
          </p:cNvPr>
          <p:cNvSpPr txBox="1"/>
          <p:nvPr/>
        </p:nvSpPr>
        <p:spPr>
          <a:xfrm>
            <a:off x="8271610" y="1325491"/>
            <a:ext cx="1977200" cy="32252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it-IT" sz="2000" b="1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Rinunce recenti</a:t>
            </a:r>
            <a:endParaRPr sz="2000" b="1" dirty="0">
              <a:solidFill>
                <a:srgbClr val="15434E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509CB430-BF80-0147-9A96-F32B899E099D}"/>
              </a:ext>
            </a:extLst>
          </p:cNvPr>
          <p:cNvSpPr txBox="1"/>
          <p:nvPr/>
        </p:nvSpPr>
        <p:spPr>
          <a:xfrm>
            <a:off x="1210944" y="3804237"/>
            <a:ext cx="3046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it-IT" sz="20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Il</a:t>
            </a:r>
            <a:r>
              <a:rPr lang="it-IT" sz="1698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sz="8000" dirty="0">
                <a:solidFill>
                  <a:srgbClr val="1543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48%</a:t>
            </a:r>
          </a:p>
          <a:p>
            <a:pPr algn="ctr" defTabSz="554492"/>
            <a:r>
              <a:rPr lang="it-IT" sz="20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ha pianificato </a:t>
            </a:r>
            <a:r>
              <a:rPr lang="it-IT" sz="2000" b="1" dirty="0">
                <a:solidFill>
                  <a:srgbClr val="014455"/>
                </a:solidFill>
                <a:latin typeface="Lato" panose="020F0502020204030203" pitchFamily="34" charset="0"/>
              </a:rPr>
              <a:t>importanti azioni o investimenti </a:t>
            </a:r>
          </a:p>
          <a:p>
            <a:pPr algn="ctr" defTabSz="554492"/>
            <a:r>
              <a:rPr lang="it-IT" sz="2000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 il 2026</a:t>
            </a:r>
          </a:p>
          <a:p>
            <a:pPr algn="ctr" defTabSz="554492"/>
            <a:r>
              <a:rPr lang="it-IT" sz="2000" i="1" dirty="0">
                <a:solidFill>
                  <a:srgbClr val="57575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(in crescita i lunghi viaggi)</a:t>
            </a:r>
            <a:endParaRPr lang="it-IT" sz="2000" i="1" dirty="0">
              <a:solidFill>
                <a:srgbClr val="014455"/>
              </a:solidFill>
              <a:latin typeface="Lato" panose="020F0502020204030203" pitchFamily="34" charset="0"/>
            </a:endParaRPr>
          </a:p>
        </p:txBody>
      </p:sp>
      <p:pic>
        <p:nvPicPr>
          <p:cNvPr id="19" name="Elemento grafico 18" descr="Taglio con riempimento a tinta unita">
            <a:extLst>
              <a:ext uri="{FF2B5EF4-FFF2-40B4-BE49-F238E27FC236}">
                <a16:creationId xmlns:a16="http://schemas.microsoft.com/office/drawing/2014/main" id="{48DFBD7A-65F2-EA00-1330-7C259D2F98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184595">
            <a:off x="3743204" y="1134980"/>
            <a:ext cx="1026069" cy="1026069"/>
          </a:xfrm>
          <a:prstGeom prst="rect">
            <a:avLst/>
          </a:prstGeom>
        </p:spPr>
      </p:pic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B6E9AB4C-AFF5-D0B7-268D-0474CB15A9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5034549"/>
              </p:ext>
            </p:extLst>
          </p:nvPr>
        </p:nvGraphicFramePr>
        <p:xfrm>
          <a:off x="4946620" y="1612708"/>
          <a:ext cx="7558523" cy="5734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196DB400-8FBD-0525-60A8-A4D3674F2DD2}"/>
              </a:ext>
            </a:extLst>
          </p:cNvPr>
          <p:cNvSpPr txBox="1"/>
          <p:nvPr/>
        </p:nvSpPr>
        <p:spPr>
          <a:xfrm>
            <a:off x="11127235" y="2590712"/>
            <a:ext cx="14449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rgbClr val="00B05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(-7%)</a:t>
            </a:r>
            <a:endParaRPr lang="it-IT" sz="1600" dirty="0">
              <a:solidFill>
                <a:srgbClr val="00B050"/>
              </a:solidFill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589AFFDD-B077-1EA5-E46D-441343E40D92}"/>
              </a:ext>
            </a:extLst>
          </p:cNvPr>
          <p:cNvSpPr txBox="1"/>
          <p:nvPr/>
        </p:nvSpPr>
        <p:spPr>
          <a:xfrm>
            <a:off x="11051201" y="3296605"/>
            <a:ext cx="14449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rgbClr val="00B05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(-5%)</a:t>
            </a:r>
            <a:endParaRPr lang="it-IT" sz="1600" dirty="0">
              <a:solidFill>
                <a:srgbClr val="00B050"/>
              </a:solidFill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EB2CE906-B120-F323-A5F0-D119675E8298}"/>
              </a:ext>
            </a:extLst>
          </p:cNvPr>
          <p:cNvSpPr txBox="1"/>
          <p:nvPr/>
        </p:nvSpPr>
        <p:spPr>
          <a:xfrm>
            <a:off x="11005481" y="3994729"/>
            <a:ext cx="14449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rgbClr val="00B05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(-6%)</a:t>
            </a:r>
            <a:endParaRPr lang="it-IT" sz="1600" dirty="0">
              <a:solidFill>
                <a:srgbClr val="00B050"/>
              </a:solidFill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1A92C40F-DE66-961B-10FF-45B00B50F26A}"/>
              </a:ext>
            </a:extLst>
          </p:cNvPr>
          <p:cNvSpPr txBox="1"/>
          <p:nvPr/>
        </p:nvSpPr>
        <p:spPr>
          <a:xfrm>
            <a:off x="10898801" y="4688047"/>
            <a:ext cx="14449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rgbClr val="00B05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(-3%)</a:t>
            </a:r>
            <a:endParaRPr lang="it-IT" sz="1600" dirty="0">
              <a:solidFill>
                <a:srgbClr val="00B050"/>
              </a:solidFill>
            </a:endParaRPr>
          </a:p>
        </p:txBody>
      </p:sp>
      <p:sp>
        <p:nvSpPr>
          <p:cNvPr id="3" name="Freccia a destra 2">
            <a:extLst>
              <a:ext uri="{FF2B5EF4-FFF2-40B4-BE49-F238E27FC236}">
                <a16:creationId xmlns:a16="http://schemas.microsoft.com/office/drawing/2014/main" id="{C72555C8-4B36-A3F3-79C8-849BA7FF0573}"/>
              </a:ext>
            </a:extLst>
          </p:cNvPr>
          <p:cNvSpPr/>
          <p:nvPr/>
        </p:nvSpPr>
        <p:spPr>
          <a:xfrm>
            <a:off x="4743926" y="2329324"/>
            <a:ext cx="706580" cy="656793"/>
          </a:xfrm>
          <a:prstGeom prst="rightArrow">
            <a:avLst/>
          </a:prstGeom>
          <a:solidFill>
            <a:srgbClr val="7303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A2412E8E-D325-A5E7-CC38-7DA1D82C3147}"/>
              </a:ext>
            </a:extLst>
          </p:cNvPr>
          <p:cNvSpPr/>
          <p:nvPr/>
        </p:nvSpPr>
        <p:spPr>
          <a:xfrm>
            <a:off x="5460929" y="1233194"/>
            <a:ext cx="6413166" cy="4012098"/>
          </a:xfrm>
          <a:prstGeom prst="rect">
            <a:avLst/>
          </a:prstGeom>
          <a:noFill/>
          <a:ln>
            <a:solidFill>
              <a:srgbClr val="961C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3589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4453</TotalTime>
  <Words>2590</Words>
  <Application>Microsoft Office PowerPoint</Application>
  <PresentationFormat>Widescreen</PresentationFormat>
  <Paragraphs>472</Paragraphs>
  <Slides>23</Slides>
  <Notes>10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30" baseType="lpstr">
      <vt:lpstr>Arial</vt:lpstr>
      <vt:lpstr>Calibri</vt:lpstr>
      <vt:lpstr>Lato</vt:lpstr>
      <vt:lpstr>Lato Bold</vt:lpstr>
      <vt:lpstr>Lato Light</vt:lpstr>
      <vt:lpstr>Tahoma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s.zoboli@mpsresearch.it</dc:creator>
  <cp:lastModifiedBy>Angelica Biava</cp:lastModifiedBy>
  <cp:revision>87</cp:revision>
  <cp:lastPrinted>2026-02-10T10:11:23Z</cp:lastPrinted>
  <dcterms:created xsi:type="dcterms:W3CDTF">2022-12-06T12:02:01Z</dcterms:created>
  <dcterms:modified xsi:type="dcterms:W3CDTF">2026-02-10T15:15:41Z</dcterms:modified>
</cp:coreProperties>
</file>